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  <p:sldMasterId id="2147483820" r:id="rId2"/>
  </p:sldMasterIdLst>
  <p:notesMasterIdLst>
    <p:notesMasterId r:id="rId48"/>
  </p:notesMasterIdLst>
  <p:handoutMasterIdLst>
    <p:handoutMasterId r:id="rId49"/>
  </p:handoutMasterIdLst>
  <p:sldIdLst>
    <p:sldId id="361" r:id="rId3"/>
    <p:sldId id="257" r:id="rId4"/>
    <p:sldId id="264" r:id="rId5"/>
    <p:sldId id="265" r:id="rId6"/>
    <p:sldId id="368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82" r:id="rId15"/>
    <p:sldId id="290" r:id="rId16"/>
    <p:sldId id="291" r:id="rId17"/>
    <p:sldId id="292" r:id="rId18"/>
    <p:sldId id="297" r:id="rId19"/>
    <p:sldId id="293" r:id="rId20"/>
    <p:sldId id="287" r:id="rId21"/>
    <p:sldId id="288" r:id="rId22"/>
    <p:sldId id="289" r:id="rId23"/>
    <p:sldId id="294" r:id="rId24"/>
    <p:sldId id="295" r:id="rId25"/>
    <p:sldId id="296" r:id="rId26"/>
    <p:sldId id="298" r:id="rId27"/>
    <p:sldId id="279" r:id="rId28"/>
    <p:sldId id="280" r:id="rId29"/>
    <p:sldId id="281" r:id="rId30"/>
    <p:sldId id="307" r:id="rId31"/>
    <p:sldId id="349" r:id="rId32"/>
    <p:sldId id="283" r:id="rId33"/>
    <p:sldId id="284" r:id="rId34"/>
    <p:sldId id="285" r:id="rId35"/>
    <p:sldId id="286" r:id="rId36"/>
    <p:sldId id="362" r:id="rId37"/>
    <p:sldId id="340" r:id="rId38"/>
    <p:sldId id="342" r:id="rId39"/>
    <p:sldId id="364" r:id="rId40"/>
    <p:sldId id="351" r:id="rId41"/>
    <p:sldId id="352" r:id="rId42"/>
    <p:sldId id="365" r:id="rId43"/>
    <p:sldId id="366" r:id="rId44"/>
    <p:sldId id="353" r:id="rId45"/>
    <p:sldId id="363" r:id="rId46"/>
    <p:sldId id="354" r:id="rId47"/>
  </p:sldIdLst>
  <p:sldSz cx="9144000" cy="5143500" type="screen16x9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3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84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-4980" y="-126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1193"/>
          </a:xfrm>
          <a:prstGeom prst="rect">
            <a:avLst/>
          </a:prstGeom>
        </p:spPr>
        <p:txBody>
          <a:bodyPr vert="horz" lIns="87810" tIns="43905" rIns="87810" bIns="43905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70734" y="0"/>
            <a:ext cx="3038145" cy="461193"/>
          </a:xfrm>
          <a:prstGeom prst="rect">
            <a:avLst/>
          </a:prstGeom>
        </p:spPr>
        <p:txBody>
          <a:bodyPr vert="horz" lIns="87810" tIns="43905" rIns="87810" bIns="43905" rtlCol="0"/>
          <a:lstStyle>
            <a:lvl1pPr algn="r">
              <a:defRPr sz="1200"/>
            </a:lvl1pPr>
          </a:lstStyle>
          <a:p>
            <a:fld id="{DC93251B-F286-4F1E-8F79-487484BEBEA3}" type="datetimeFigureOut">
              <a:rPr lang="fr-CA" smtClean="0"/>
              <a:t>2023-07-11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773356"/>
            <a:ext cx="3038145" cy="461193"/>
          </a:xfrm>
          <a:prstGeom prst="rect">
            <a:avLst/>
          </a:prstGeom>
        </p:spPr>
        <p:txBody>
          <a:bodyPr vert="horz" lIns="87810" tIns="43905" rIns="87810" bIns="43905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70734" y="8773356"/>
            <a:ext cx="3038145" cy="461193"/>
          </a:xfrm>
          <a:prstGeom prst="rect">
            <a:avLst/>
          </a:prstGeom>
        </p:spPr>
        <p:txBody>
          <a:bodyPr vert="horz" lIns="87810" tIns="43905" rIns="87810" bIns="43905" rtlCol="0" anchor="b"/>
          <a:lstStyle>
            <a:lvl1pPr algn="r">
              <a:defRPr sz="1200"/>
            </a:lvl1pPr>
          </a:lstStyle>
          <a:p>
            <a:fld id="{05314A20-47CD-4B1D-B109-879B83ED51DA}" type="slidenum">
              <a:rPr lang="fr-CA" smtClean="0"/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88723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45" cy="462721"/>
          </a:xfrm>
          <a:prstGeom prst="rect">
            <a:avLst/>
          </a:prstGeom>
        </p:spPr>
        <p:txBody>
          <a:bodyPr vert="horz" lIns="87810" tIns="43905" rIns="87810" bIns="43905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0"/>
            <a:ext cx="3038145" cy="462721"/>
          </a:xfrm>
          <a:prstGeom prst="rect">
            <a:avLst/>
          </a:prstGeom>
        </p:spPr>
        <p:txBody>
          <a:bodyPr vert="horz" lIns="87810" tIns="43905" rIns="87810" bIns="43905" rtlCol="0"/>
          <a:lstStyle>
            <a:lvl1pPr algn="r">
              <a:defRPr sz="1200"/>
            </a:lvl1pPr>
          </a:lstStyle>
          <a:p>
            <a:fld id="{896F7CBD-E0C9-4D8C-8DA8-065668C8F065}" type="datetimeFigureOut">
              <a:rPr lang="en-CA" smtClean="0"/>
              <a:t>2023-07-11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4113"/>
            <a:ext cx="55403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810" tIns="43905" rIns="87810" bIns="43905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45473"/>
            <a:ext cx="5607711" cy="3636093"/>
          </a:xfrm>
          <a:prstGeom prst="rect">
            <a:avLst/>
          </a:prstGeom>
        </p:spPr>
        <p:txBody>
          <a:bodyPr vert="horz" lIns="87810" tIns="43905" rIns="87810" bIns="4390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3355"/>
            <a:ext cx="3038145" cy="462720"/>
          </a:xfrm>
          <a:prstGeom prst="rect">
            <a:avLst/>
          </a:prstGeom>
        </p:spPr>
        <p:txBody>
          <a:bodyPr vert="horz" lIns="87810" tIns="43905" rIns="87810" bIns="43905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773355"/>
            <a:ext cx="3038145" cy="462720"/>
          </a:xfrm>
          <a:prstGeom prst="rect">
            <a:avLst/>
          </a:prstGeom>
        </p:spPr>
        <p:txBody>
          <a:bodyPr vert="horz" lIns="87810" tIns="43905" rIns="87810" bIns="43905" rtlCol="0" anchor="b"/>
          <a:lstStyle>
            <a:lvl1pPr algn="r">
              <a:defRPr sz="1200"/>
            </a:lvl1pPr>
          </a:lstStyle>
          <a:p>
            <a:fld id="{BE6D57C6-43C9-40F7-810A-4C19DD6A9096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26940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fmcover2"/>
          <p:cNvSpPr/>
          <p:nvPr/>
        </p:nvSpPr>
        <p:spPr>
          <a:xfrm>
            <a:off x="0" y="-1"/>
            <a:ext cx="9144000" cy="287148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23528" y="3219822"/>
            <a:ext cx="3707936" cy="1296144"/>
          </a:xfrm>
        </p:spPr>
        <p:txBody>
          <a:bodyPr lIns="90000" tIns="46800" rIns="90000" bIns="46800"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CA" noProof="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>
          <a:xfrm>
            <a:off x="288504" y="4780800"/>
            <a:ext cx="2051248" cy="273600"/>
          </a:xfrm>
        </p:spPr>
        <p:txBody>
          <a:bodyPr/>
          <a:lstStyle/>
          <a:p>
            <a:fld id="{E54A871A-B194-4258-923D-D8A0532AC07F}" type="datetimeFigureOut">
              <a:rPr lang="en-CA" smtClean="0"/>
              <a:t>2023-07-11</a:t>
            </a:fld>
            <a:endParaRPr lang="en-CA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>
          <a:xfrm>
            <a:off x="6212904" y="4781522"/>
            <a:ext cx="1959496" cy="273600"/>
          </a:xfrm>
        </p:spPr>
        <p:txBody>
          <a:bodyPr/>
          <a:lstStyle/>
          <a:p>
            <a:r>
              <a:rPr lang="en-CA" dirty="0"/>
              <a:t>NARWAL LITIGATION LLP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8360420" y="4774741"/>
            <a:ext cx="532060" cy="273600"/>
          </a:xfrm>
        </p:spPr>
        <p:txBody>
          <a:bodyPr/>
          <a:lstStyle/>
          <a:p>
            <a:fld id="{E0E188A6-1E21-4BAD-8A7F-BEED75DF329B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Rectangle 3" descr="fmTriangleCover2"/>
          <p:cNvSpPr/>
          <p:nvPr/>
        </p:nvSpPr>
        <p:spPr>
          <a:xfrm>
            <a:off x="4186683" y="2723704"/>
            <a:ext cx="385317" cy="49611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00" y="267494"/>
            <a:ext cx="4280400" cy="2536906"/>
          </a:xfrm>
        </p:spPr>
        <p:txBody>
          <a:bodyPr anchor="b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Master title style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373192995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pPr/>
              <a:t>2023-07-11</a:t>
            </a:fld>
            <a:endParaRPr lang="en-C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noProof="0" dirty="0"/>
              <a:t>NARWAL LITIGATION LLP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pPr/>
              <a:t>‹#›</a:t>
            </a:fld>
            <a:endParaRPr lang="en-CA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11560" y="843856"/>
            <a:ext cx="7920880" cy="3096047"/>
          </a:xfrm>
        </p:spPr>
        <p:txBody>
          <a:bodyPr anchor="ctr"/>
          <a:lstStyle>
            <a:lvl1pPr marL="0" indent="0" algn="ctr">
              <a:buNone/>
              <a:defRPr i="1">
                <a:solidFill>
                  <a:schemeClr val="accent3"/>
                </a:solidFill>
                <a:latin typeface="Georgia" panose="02040502050405020303" pitchFamily="18" charset="0"/>
              </a:defRPr>
            </a:lvl1pPr>
            <a:lvl2pPr marL="265113" indent="0">
              <a:buNone/>
              <a:defRPr>
                <a:latin typeface="Georgia" panose="02040502050405020303" pitchFamily="18" charset="0"/>
              </a:defRPr>
            </a:lvl2pPr>
            <a:lvl3pPr marL="538163" indent="0">
              <a:buNone/>
              <a:defRPr>
                <a:latin typeface="Georgia" panose="02040502050405020303" pitchFamily="18" charset="0"/>
              </a:defRPr>
            </a:lvl3pPr>
            <a:lvl4pPr marL="804862" indent="0">
              <a:buNone/>
              <a:defRPr>
                <a:latin typeface="Georgia" panose="02040502050405020303" pitchFamily="18" charset="0"/>
              </a:defRPr>
            </a:lvl4pPr>
            <a:lvl5pPr marL="1076325" indent="0">
              <a:buNone/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144665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gn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t>2023-07-11</a:t>
            </a:fld>
            <a:endParaRPr lang="en-C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noProof="0" dirty="0"/>
              <a:t>NARWAL LITIGATION LLP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6" name="SmartArt Placeholder 5"/>
          <p:cNvSpPr>
            <a:spLocks noGrp="1"/>
          </p:cNvSpPr>
          <p:nvPr>
            <p:ph type="dgm" sz="quarter" idx="13"/>
          </p:nvPr>
        </p:nvSpPr>
        <p:spPr>
          <a:xfrm>
            <a:off x="323528" y="411164"/>
            <a:ext cx="8496944" cy="4105275"/>
          </a:xfrm>
        </p:spPr>
        <p:txBody>
          <a:bodyPr/>
          <a:lstStyle>
            <a:lvl1pPr marL="265113" indent="-265113">
              <a:defRPr/>
            </a:lvl1pPr>
          </a:lstStyle>
          <a:p>
            <a:r>
              <a:rPr lang="en-US" noProof="0" dirty="0"/>
              <a:t>Click icon to add SmartArt graphic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527682060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smtClean="0"/>
              <a:t>2023-07-11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NARWAL LITIGATION LLP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" name="Rectangle 1" descr="fmlogo2"/>
          <p:cNvSpPr/>
          <p:nvPr/>
        </p:nvSpPr>
        <p:spPr>
          <a:xfrm>
            <a:off x="968400" y="1130400"/>
            <a:ext cx="7210800" cy="2880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82590531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 descr="fmcover2|Graphic ID: 14|1|Macro Version: 2|2018-06-04"/>
          <p:cNvSpPr/>
          <p:nvPr/>
        </p:nvSpPr>
        <p:spPr>
          <a:xfrm>
            <a:off x="162000" y="162000"/>
            <a:ext cx="8827200" cy="2772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23528" y="3219822"/>
            <a:ext cx="3707936" cy="1296144"/>
          </a:xfrm>
        </p:spPr>
        <p:txBody>
          <a:bodyPr lIns="90000" tIns="46800" rIns="90000" bIns="46800"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CA" noProof="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>
          <a:xfrm>
            <a:off x="288504" y="4780800"/>
            <a:ext cx="2051248" cy="273600"/>
          </a:xfrm>
        </p:spPr>
        <p:txBody>
          <a:bodyPr/>
          <a:lstStyle/>
          <a:p>
            <a:fld id="{E54A871A-B194-4258-923D-D8A0532AC07F}" type="datetimeFigureOut">
              <a:rPr lang="en-CA" smtClean="0"/>
              <a:t>2023-07-11</a:t>
            </a:fld>
            <a:endParaRPr lang="en-CA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>
          <a:xfrm>
            <a:off x="6212904" y="4781522"/>
            <a:ext cx="1959496" cy="273600"/>
          </a:xfrm>
        </p:spPr>
        <p:txBody>
          <a:bodyPr/>
          <a:lstStyle/>
          <a:p>
            <a:r>
              <a:rPr lang="en-CA" dirty="0"/>
              <a:t>NARWAL LITIGATION LLP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8360420" y="4774741"/>
            <a:ext cx="532060" cy="273600"/>
          </a:xfrm>
        </p:spPr>
        <p:txBody>
          <a:bodyPr/>
          <a:lstStyle/>
          <a:p>
            <a:fld id="{E0E188A6-1E21-4BAD-8A7F-BEED75DF329B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Rectangle 3" descr="fmTriangleCover2"/>
          <p:cNvSpPr/>
          <p:nvPr/>
        </p:nvSpPr>
        <p:spPr>
          <a:xfrm>
            <a:off x="4186683" y="2723704"/>
            <a:ext cx="385317" cy="49611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00" y="267494"/>
            <a:ext cx="4280400" cy="2536906"/>
          </a:xfrm>
        </p:spPr>
        <p:txBody>
          <a:bodyPr anchor="b"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469922998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smtClean="0"/>
              <a:t>2023-07-11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NARWAL LITIGATION LLP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9" name="Rectangle 8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69447290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587" y="1347614"/>
            <a:ext cx="3888000" cy="1728192"/>
          </a:xfrm>
        </p:spPr>
        <p:txBody>
          <a:bodyPr lIns="0" tIns="46800" anchor="t">
            <a:normAutofit/>
          </a:bodyPr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587" y="3093638"/>
            <a:ext cx="3888000" cy="720000"/>
          </a:xfrm>
        </p:spPr>
        <p:txBody>
          <a:bodyPr lIns="0" anchor="t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E54A871A-B194-4258-923D-D8A0532AC07F}" type="datetimeFigureOut">
              <a:rPr lang="en-CA" smtClean="0"/>
              <a:t>2023-07-11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CA" dirty="0"/>
              <a:t>NARWAL LITIGATION LLP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fld id="{E0E188A6-1E21-4BAD-8A7F-BEED75DF329B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Rectangle 7" descr="fmTriangleCover2"/>
          <p:cNvSpPr/>
          <p:nvPr userDrawn="1"/>
        </p:nvSpPr>
        <p:spPr>
          <a:xfrm>
            <a:off x="4186683" y="843558"/>
            <a:ext cx="385317" cy="49611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7621670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00" y="266400"/>
            <a:ext cx="7992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275605"/>
            <a:ext cx="3816424" cy="33190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5605"/>
            <a:ext cx="3816000" cy="33190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t>2023-07-11</a:t>
            </a:fld>
            <a:endParaRPr lang="en-C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10000" y="4780800"/>
            <a:ext cx="1958400" cy="273844"/>
          </a:xfrm>
        </p:spPr>
        <p:txBody>
          <a:bodyPr/>
          <a:lstStyle/>
          <a:p>
            <a:r>
              <a:rPr lang="en-CA" noProof="0" dirty="0"/>
              <a:t>NARWAL LITIGATION LLP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9" name="Rectangle 8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1149380"/>
      </p:ext>
    </p:extLst>
  </p:cSld>
  <p:clrMapOvr>
    <a:masterClrMapping/>
  </p:clrMapOvr>
  <p:hf sldNum="0"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00" y="266400"/>
            <a:ext cx="7992000" cy="1008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1275606"/>
            <a:ext cx="3816424" cy="576064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76" y="1851671"/>
            <a:ext cx="3816424" cy="2742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00" y="1275606"/>
            <a:ext cx="3816000" cy="576064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00" y="1851671"/>
            <a:ext cx="3816000" cy="2742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t>2023-07-11</a:t>
            </a:fld>
            <a:endParaRPr lang="en-C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noProof="0" dirty="0"/>
              <a:t>NARWAL LITIGATION LLP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11" name="Rectangle 10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2421329"/>
      </p:ext>
    </p:extLst>
  </p:cSld>
  <p:clrMapOvr>
    <a:masterClrMapping/>
  </p:clrMapOvr>
  <p:hf sldNum="0"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t>2023-07-11</a:t>
            </a:fld>
            <a:endParaRPr lang="en-C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noProof="0" dirty="0"/>
              <a:t>NARWAL LITIGATION LLP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7" name="Rectangle 6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22064367"/>
      </p:ext>
    </p:extLst>
  </p:cSld>
  <p:clrMapOvr>
    <a:masterClrMapping/>
  </p:clrMapOvr>
  <p:hf sldNum="0"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smtClean="0"/>
              <a:t>2023-07-11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NARWAL LITIGATION LLP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08494547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smtClean="0"/>
              <a:t>2023-07-11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NARWAL LITIGATION LLP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9" name="Rectangle 8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499267"/>
      </p:ext>
    </p:extLst>
  </p:cSld>
  <p:clrMapOvr>
    <a:masterClrMapping/>
  </p:clrMapOvr>
  <p:hf sldNum="0"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7494"/>
            <a:ext cx="3672408" cy="1530000"/>
          </a:xfrm>
        </p:spPr>
        <p:txBody>
          <a:bodyPr anchor="t">
            <a:normAutofit/>
          </a:bodyPr>
          <a:lstStyle>
            <a:lvl1pPr algn="l">
              <a:defRPr sz="4000" b="0"/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4000" y="267494"/>
            <a:ext cx="4230000" cy="43204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76" y="1836793"/>
            <a:ext cx="3672408" cy="72008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t>2023-07-11</a:t>
            </a:fld>
            <a:endParaRPr lang="en-C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noProof="0" dirty="0"/>
              <a:t>NARWAL LITIGATION LLP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9" name="Rectangle 8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09689729"/>
      </p:ext>
    </p:extLst>
  </p:cSld>
  <p:clrMapOvr>
    <a:masterClrMapping/>
  </p:clrMapOvr>
  <p:hf sldNum="0"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1904" y="3600451"/>
            <a:ext cx="5486400" cy="425054"/>
          </a:xfrm>
        </p:spPr>
        <p:txBody>
          <a:bodyPr anchor="b"/>
          <a:lstStyle>
            <a:lvl1pPr algn="l">
              <a:defRPr sz="2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1904" y="411510"/>
            <a:ext cx="5486400" cy="31605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1904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t>2023-07-11</a:t>
            </a:fld>
            <a:endParaRPr lang="en-C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noProof="0" dirty="0"/>
              <a:t>NARWAL LITIGATION LLP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612030909"/>
      </p:ext>
    </p:extLst>
  </p:cSld>
  <p:clrMapOvr>
    <a:masterClrMapping/>
  </p:clrMapOvr>
  <p:hf sldNum="0"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pPr/>
              <a:t>2023-07-11</a:t>
            </a:fld>
            <a:endParaRPr lang="en-C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noProof="0" dirty="0"/>
              <a:t>NARWAL LITIGATION LLP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pPr/>
              <a:t>‹#›</a:t>
            </a:fld>
            <a:endParaRPr lang="en-CA" noProof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11560" y="843856"/>
            <a:ext cx="7920880" cy="3096047"/>
          </a:xfrm>
        </p:spPr>
        <p:txBody>
          <a:bodyPr anchor="ctr"/>
          <a:lstStyle>
            <a:lvl1pPr marL="0" indent="0" algn="ctr">
              <a:buNone/>
              <a:defRPr i="1">
                <a:solidFill>
                  <a:schemeClr val="accent3"/>
                </a:solidFill>
                <a:latin typeface="Georgia" panose="02040502050405020303" pitchFamily="18" charset="0"/>
              </a:defRPr>
            </a:lvl1pPr>
            <a:lvl2pPr marL="265113" indent="0">
              <a:buNone/>
              <a:defRPr>
                <a:latin typeface="Georgia" panose="02040502050405020303" pitchFamily="18" charset="0"/>
              </a:defRPr>
            </a:lvl2pPr>
            <a:lvl3pPr marL="538163" indent="0">
              <a:buNone/>
              <a:defRPr>
                <a:latin typeface="Georgia" panose="02040502050405020303" pitchFamily="18" charset="0"/>
              </a:defRPr>
            </a:lvl3pPr>
            <a:lvl4pPr marL="804862" indent="0">
              <a:buNone/>
              <a:defRPr>
                <a:latin typeface="Georgia" panose="02040502050405020303" pitchFamily="18" charset="0"/>
              </a:defRPr>
            </a:lvl4pPr>
            <a:lvl5pPr marL="1076325" indent="0">
              <a:buNone/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2223090"/>
      </p:ext>
    </p:extLst>
  </p:cSld>
  <p:clrMapOvr>
    <a:masterClrMapping/>
  </p:clrMapOvr>
  <p:hf sldNum="0"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gn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t>2023-07-11</a:t>
            </a:fld>
            <a:endParaRPr lang="en-C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noProof="0" dirty="0"/>
              <a:t>NARWAL LITIGATION LLP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6" name="SmartArt Placeholder 5"/>
          <p:cNvSpPr>
            <a:spLocks noGrp="1"/>
          </p:cNvSpPr>
          <p:nvPr>
            <p:ph type="dgm" sz="quarter" idx="13"/>
          </p:nvPr>
        </p:nvSpPr>
        <p:spPr>
          <a:xfrm>
            <a:off x="323528" y="411164"/>
            <a:ext cx="8496944" cy="4105275"/>
          </a:xfrm>
        </p:spPr>
        <p:txBody>
          <a:bodyPr/>
          <a:lstStyle>
            <a:lvl1pPr marL="265113" indent="-265113">
              <a:defRPr/>
            </a:lvl1pPr>
          </a:lstStyle>
          <a:p>
            <a:r>
              <a:rPr lang="en-US" noProof="0" dirty="0"/>
              <a:t>Click icon to add SmartArt graphic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1109044880"/>
      </p:ext>
    </p:extLst>
  </p:cSld>
  <p:clrMapOvr>
    <a:masterClrMapping/>
  </p:clrMapOvr>
  <p:hf sldNum="0"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smtClean="0"/>
              <a:t>2023-07-11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NARWAL LITIGATION LLP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2" name="Rectangle 1" descr="fmlogo2|Graphic ID: 401|1|Macro Version: 2|2018-06-04"/>
          <p:cNvSpPr/>
          <p:nvPr/>
        </p:nvSpPr>
        <p:spPr>
          <a:xfrm>
            <a:off x="968400" y="1130400"/>
            <a:ext cx="7210800" cy="2880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883725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0" y="3092400"/>
            <a:ext cx="3888000" cy="720000"/>
          </a:xfrm>
        </p:spPr>
        <p:txBody>
          <a:bodyPr lIns="0" tIns="46800" rIns="0" bIns="46800" anchor="t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CA" noProof="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>
          <a:xfrm>
            <a:off x="288504" y="4780800"/>
            <a:ext cx="2051248" cy="273600"/>
          </a:xfrm>
        </p:spPr>
        <p:txBody>
          <a:bodyPr/>
          <a:lstStyle/>
          <a:p>
            <a:fld id="{E54A871A-B194-4258-923D-D8A0532AC07F}" type="datetimeFigureOut">
              <a:rPr lang="en-CA" smtClean="0"/>
              <a:t>2023-07-11</a:t>
            </a:fld>
            <a:endParaRPr lang="en-CA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>
          <a:xfrm>
            <a:off x="6212904" y="4781522"/>
            <a:ext cx="1959496" cy="273600"/>
          </a:xfrm>
        </p:spPr>
        <p:txBody>
          <a:bodyPr/>
          <a:lstStyle/>
          <a:p>
            <a:r>
              <a:rPr lang="en-CA" dirty="0"/>
              <a:t>NARWAL LITIGATION LLP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8360420" y="4774741"/>
            <a:ext cx="532060" cy="273600"/>
          </a:xfrm>
        </p:spPr>
        <p:txBody>
          <a:bodyPr/>
          <a:lstStyle/>
          <a:p>
            <a:fld id="{E0E188A6-1E21-4BAD-8A7F-BEED75DF329B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4" name="Rectangle 3" descr="fmTriangleCover2"/>
          <p:cNvSpPr/>
          <p:nvPr/>
        </p:nvSpPr>
        <p:spPr>
          <a:xfrm>
            <a:off x="4186683" y="832282"/>
            <a:ext cx="385317" cy="49611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1346400"/>
            <a:ext cx="3888000" cy="1728000"/>
          </a:xfrm>
        </p:spPr>
        <p:txBody>
          <a:bodyPr lIns="0" rIns="0" anchor="t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876089996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00" y="266400"/>
            <a:ext cx="7992000" cy="1008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275605"/>
            <a:ext cx="3816424" cy="33190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75605"/>
            <a:ext cx="3816000" cy="33190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t>2023-07-11</a:t>
            </a:fld>
            <a:endParaRPr lang="en-C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10000" y="4780800"/>
            <a:ext cx="1958400" cy="273844"/>
          </a:xfrm>
        </p:spPr>
        <p:txBody>
          <a:bodyPr/>
          <a:lstStyle/>
          <a:p>
            <a:r>
              <a:rPr lang="en-CA" noProof="0" dirty="0"/>
              <a:t>NARWAL LITIGATION LLP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9" name="Rectangle 8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073956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00" y="266400"/>
            <a:ext cx="7992000" cy="1008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1275606"/>
            <a:ext cx="3816424" cy="576064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5576" y="1851671"/>
            <a:ext cx="3816424" cy="2742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00" y="1275606"/>
            <a:ext cx="3816000" cy="576064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00" y="1851671"/>
            <a:ext cx="3816000" cy="2742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t>2023-07-11</a:t>
            </a:fld>
            <a:endParaRPr lang="en-C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noProof="0" dirty="0"/>
              <a:t>NARWAL LITIGATION LLP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11" name="Rectangle 10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38917972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t>2023-07-11</a:t>
            </a:fld>
            <a:endParaRPr lang="en-C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noProof="0" dirty="0"/>
              <a:t>NARWAL LITIGATION LLP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7" name="Rectangle 6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4899724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smtClean="0"/>
              <a:t>2023-07-11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/>
              <a:t>NARWAL LITIGATION LLP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63655159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7494"/>
            <a:ext cx="3672408" cy="1530000"/>
          </a:xfrm>
        </p:spPr>
        <p:txBody>
          <a:bodyPr anchor="t">
            <a:normAutofit/>
          </a:bodyPr>
          <a:lstStyle>
            <a:lvl1pPr algn="l">
              <a:defRPr sz="4000" b="0"/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4000" y="267494"/>
            <a:ext cx="4230000" cy="43204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576" y="1836793"/>
            <a:ext cx="3672408" cy="72008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t>2023-07-11</a:t>
            </a:fld>
            <a:endParaRPr lang="en-C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noProof="0" dirty="0"/>
              <a:t>NARWAL LITIGATION LLP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  <p:sp>
        <p:nvSpPr>
          <p:cNvPr id="9" name="Rectangle 8" descr="fmTriangle2"/>
          <p:cNvSpPr/>
          <p:nvPr/>
        </p:nvSpPr>
        <p:spPr>
          <a:xfrm>
            <a:off x="395537" y="411007"/>
            <a:ext cx="223705" cy="288032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4845484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1904" y="3600451"/>
            <a:ext cx="5486400" cy="425054"/>
          </a:xfrm>
        </p:spPr>
        <p:txBody>
          <a:bodyPr anchor="b"/>
          <a:lstStyle>
            <a:lvl1pPr algn="l">
              <a:defRPr sz="2000" b="0">
                <a:latin typeface="+mj-lt"/>
              </a:defRPr>
            </a:lvl1pPr>
          </a:lstStyle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1904" y="411510"/>
            <a:ext cx="5486400" cy="316059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/>
              <a:t>Click icon to add picture</a:t>
            </a:r>
            <a:endParaRPr lang="en-C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1904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A871A-B194-4258-923D-D8A0532AC07F}" type="datetimeFigureOut">
              <a:rPr lang="en-CA" noProof="0" smtClean="0"/>
              <a:t>2023-07-11</a:t>
            </a:fld>
            <a:endParaRPr lang="en-C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noProof="0" dirty="0"/>
              <a:t>NARWAL LITIGATION LLP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188A6-1E21-4BAD-8A7F-BEED75DF329B}" type="slidenum">
              <a:rPr lang="en-CA" noProof="0" smtClean="0"/>
              <a:t>‹#›</a:t>
            </a:fld>
            <a:endParaRPr lang="en-CA" noProof="0" dirty="0"/>
          </a:p>
        </p:txBody>
      </p:sp>
    </p:spTree>
    <p:extLst>
      <p:ext uri="{BB962C8B-B14F-4D97-AF65-F5344CB8AC3E}">
        <p14:creationId xmlns:p14="http://schemas.microsoft.com/office/powerpoint/2010/main" val="3686997227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576" y="267495"/>
            <a:ext cx="7992888" cy="1008112"/>
          </a:xfrm>
          <a:prstGeom prst="rect">
            <a:avLst/>
          </a:prstGeom>
        </p:spPr>
        <p:txBody>
          <a:bodyPr vert="horz" lIns="90000" tIns="46800" rIns="90000" bIns="46800" rtlCol="0" anchor="t">
            <a:noAutofit/>
          </a:bodyPr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1275607"/>
            <a:ext cx="7992888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504" y="4780800"/>
            <a:ext cx="2051248" cy="273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marL="0" indent="0" algn="l">
              <a:defRPr sz="1200">
                <a:solidFill>
                  <a:schemeClr val="accent5"/>
                </a:solidFill>
                <a:latin typeface="Georgia" panose="02040502050405020303" pitchFamily="18" charset="0"/>
              </a:defRPr>
            </a:lvl1pPr>
          </a:lstStyle>
          <a:p>
            <a:fld id="{E54A871A-B194-4258-923D-D8A0532AC07F}" type="datetimeFigureOut">
              <a:rPr lang="en-CA" noProof="0" smtClean="0"/>
              <a:pPr/>
              <a:t>2023-07-11</a:t>
            </a:fld>
            <a:endParaRPr lang="en-C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11488" y="4781522"/>
            <a:ext cx="1959496" cy="27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/>
                </a:solidFill>
                <a:latin typeface="Georgia" panose="02040502050405020303" pitchFamily="18" charset="0"/>
              </a:defRPr>
            </a:lvl1pPr>
          </a:lstStyle>
          <a:p>
            <a:r>
              <a:rPr lang="en-CA" noProof="0" dirty="0"/>
              <a:t>NARWAL LITIGATION LLP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0420" y="4774741"/>
            <a:ext cx="532060" cy="273600"/>
          </a:xfrm>
          <a:prstGeom prst="rect">
            <a:avLst/>
          </a:prstGeom>
        </p:spPr>
        <p:txBody>
          <a:bodyPr vert="horz" lIns="90000" tIns="46800" rIns="90000" bIns="46800" rtlCol="0" anchor="b"/>
          <a:lstStyle>
            <a:lvl1pPr algn="r">
              <a:defRPr sz="1200">
                <a:solidFill>
                  <a:schemeClr val="accent5"/>
                </a:solidFill>
                <a:latin typeface="Georgia" panose="02040502050405020303" pitchFamily="18" charset="0"/>
              </a:defRPr>
            </a:lvl1pPr>
          </a:lstStyle>
          <a:p>
            <a:fld id="{E0E188A6-1E21-4BAD-8A7F-BEED75DF329B}" type="slidenum">
              <a:rPr lang="en-CA" noProof="0" smtClean="0"/>
              <a:pPr/>
              <a:t>‹#›</a:t>
            </a:fld>
            <a:endParaRPr lang="en-CA" noProof="0" dirty="0"/>
          </a:p>
        </p:txBody>
      </p:sp>
      <p:sp>
        <p:nvSpPr>
          <p:cNvPr id="7" name="Rectangle 6" descr="fmfooter2">
            <a:extLst>
              <a:ext uri="{FF2B5EF4-FFF2-40B4-BE49-F238E27FC236}">
                <a16:creationId xmlns:a16="http://schemas.microsoft.com/office/drawing/2014/main" id="{02313352-8B41-4F8D-907B-4A251B9080EA}"/>
              </a:ext>
            </a:extLst>
          </p:cNvPr>
          <p:cNvSpPr/>
          <p:nvPr userDrawn="1"/>
        </p:nvSpPr>
        <p:spPr>
          <a:xfrm>
            <a:off x="3974400" y="4669200"/>
            <a:ext cx="1188000" cy="475200"/>
          </a:xfrm>
          <a:prstGeom prst="rect">
            <a:avLst/>
          </a:prstGeom>
          <a:blipFill>
            <a:blip r:embed="rId1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33435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730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67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1463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576" y="267495"/>
            <a:ext cx="7992888" cy="1008112"/>
          </a:xfrm>
          <a:prstGeom prst="rect">
            <a:avLst/>
          </a:prstGeom>
        </p:spPr>
        <p:txBody>
          <a:bodyPr vert="horz" lIns="90000" tIns="46800" rIns="90000" bIns="46800" rtlCol="0" anchor="t">
            <a:noAutofit/>
          </a:bodyPr>
          <a:lstStyle/>
          <a:p>
            <a:r>
              <a:rPr lang="en-US" noProof="0"/>
              <a:t>Click to edit Master title style</a:t>
            </a:r>
            <a:endParaRPr lang="en-CA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1275607"/>
            <a:ext cx="7992888" cy="3312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504" y="4780800"/>
            <a:ext cx="2051248" cy="273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marL="0" indent="0" algn="l">
              <a:defRPr sz="1200">
                <a:solidFill>
                  <a:schemeClr val="accent5"/>
                </a:solidFill>
                <a:latin typeface="Georgia" panose="02040502050405020303" pitchFamily="18" charset="0"/>
              </a:defRPr>
            </a:lvl1pPr>
          </a:lstStyle>
          <a:p>
            <a:fld id="{E54A871A-B194-4258-923D-D8A0532AC07F}" type="datetimeFigureOut">
              <a:rPr lang="en-CA" noProof="0" smtClean="0"/>
              <a:pPr/>
              <a:t>2023-07-11</a:t>
            </a:fld>
            <a:endParaRPr lang="en-C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11488" y="4781522"/>
            <a:ext cx="1959496" cy="27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/>
                </a:solidFill>
                <a:latin typeface="Georgia" panose="02040502050405020303" pitchFamily="18" charset="0"/>
              </a:defRPr>
            </a:lvl1pPr>
          </a:lstStyle>
          <a:p>
            <a:r>
              <a:rPr lang="en-CA" noProof="0" dirty="0"/>
              <a:t>NARWAL LITIGATION LLP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0420" y="4774741"/>
            <a:ext cx="532060" cy="273600"/>
          </a:xfrm>
          <a:prstGeom prst="rect">
            <a:avLst/>
          </a:prstGeom>
        </p:spPr>
        <p:txBody>
          <a:bodyPr vert="horz" lIns="90000" tIns="46800" rIns="90000" bIns="46800" rtlCol="0" anchor="b"/>
          <a:lstStyle>
            <a:lvl1pPr algn="r">
              <a:defRPr sz="1200">
                <a:solidFill>
                  <a:schemeClr val="accent5"/>
                </a:solidFill>
                <a:latin typeface="Georgia" panose="02040502050405020303" pitchFamily="18" charset="0"/>
              </a:defRPr>
            </a:lvl1pPr>
          </a:lstStyle>
          <a:p>
            <a:fld id="{E0E188A6-1E21-4BAD-8A7F-BEED75DF329B}" type="slidenum">
              <a:rPr lang="en-CA" noProof="0" smtClean="0"/>
              <a:pPr/>
              <a:t>‹#›</a:t>
            </a:fld>
            <a:endParaRPr lang="en-CA" noProof="0" dirty="0"/>
          </a:p>
        </p:txBody>
      </p:sp>
      <p:sp>
        <p:nvSpPr>
          <p:cNvPr id="9" name="Rectangle 8" descr="fmfooter2|Graphic ID: 201|1|Macro Version: 2|2018-06-04"/>
          <p:cNvSpPr/>
          <p:nvPr/>
        </p:nvSpPr>
        <p:spPr>
          <a:xfrm>
            <a:off x="3974400" y="4669200"/>
            <a:ext cx="1188000" cy="475200"/>
          </a:xfrm>
          <a:prstGeom prst="rect">
            <a:avLst/>
          </a:prstGeom>
          <a:blipFill>
            <a:blip r:embed="rId1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2217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</p:sldLayoutIdLst>
  <p:hf sldNum="0"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730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67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1463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lobeandmail.com/life/health-and-fitness/health/lawyers-more-likely-to-experience-mental-health-problems-the-more-successful-they-are-study/article36681757/" TargetMode="External"/><Relationship Id="rId2" Type="http://schemas.openxmlformats.org/officeDocument/2006/relationships/hyperlink" Target="https://userpages.umbc.edu/~davisj/undermining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sken.com/-/media/fab236c708d444afb7f27b2495fa07cf.ash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wpracticetoday.org/article/reining-in-perfectionis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wsociety.bc.ca/Website/media/Shared/docs/initiatives/MentalHealthTaskForceInterimReport2018.pdf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wsociety.bc.ca/Website/media/Shared/docs/initiatives/MentalHealthTaskForce-SecondInterimReport2020.pdf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wsociety.bc.ca/Website/media/Shared/docs/initiatives/MentalHealthTaskForce-AlternativeDisplineProcess.pdf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wsociety.bc.ca/Website/media/Shared/docs/publications/reports/MentalHealth-2023-01.pdf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ericanbar.org/content/dam/aba/images/abanews/ThePathToLawyerWellBeingReportRevFINAL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lsc.ca/wp-content/uploads/2022/12/EN_Report_Cadieux-et-al_Universite-de-Sherbrooke_FINAL.pdf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219822"/>
            <a:ext cx="5040560" cy="1296144"/>
          </a:xfrm>
        </p:spPr>
        <p:txBody>
          <a:bodyPr>
            <a:normAutofit/>
          </a:bodyPr>
          <a:lstStyle/>
          <a:p>
            <a:r>
              <a:rPr lang="en-CA" dirty="0"/>
              <a:t>Presented by: Brook Greenberg</a:t>
            </a:r>
          </a:p>
          <a:p>
            <a:endParaRPr lang="en-CA" dirty="0"/>
          </a:p>
          <a:p>
            <a:r>
              <a:rPr lang="en-CA" dirty="0"/>
              <a:t>July 12, 2023</a:t>
            </a:r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00" y="267494"/>
            <a:ext cx="4280400" cy="2592288"/>
          </a:xfrm>
        </p:spPr>
        <p:txBody>
          <a:bodyPr>
            <a:norm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The National Study on the Health of Canadian Legal Professionals</a:t>
            </a:r>
            <a:br>
              <a:rPr lang="en-CA" sz="2400" dirty="0">
                <a:solidFill>
                  <a:srgbClr val="FF0000"/>
                </a:solidFill>
              </a:rPr>
            </a:br>
            <a:br>
              <a:rPr lang="en-CA" sz="2400" dirty="0">
                <a:solidFill>
                  <a:srgbClr val="FF0000"/>
                </a:solidFill>
              </a:rPr>
            </a:br>
            <a:endParaRPr lang="en-CA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E1B9FC-31BF-15FD-C84A-150E0A74F7F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6212904" y="4781522"/>
            <a:ext cx="2772097" cy="22895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4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4DC8A-9D35-4E88-BA42-89C399AD6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Suicidal Ideation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1013D-3F41-48EC-AC13-FCCDE68AF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Overall, 24.1% of legal professionals reported having had suicidal thoughts during their practice.</a:t>
            </a:r>
          </a:p>
          <a:p>
            <a:r>
              <a:rPr lang="en-CA" sz="2400" dirty="0"/>
              <a:t>11.8% of Canadians reported having suicidal thoughts at some point in their lives.</a:t>
            </a:r>
          </a:p>
          <a:p>
            <a:r>
              <a:rPr lang="en-CA" sz="2400" dirty="0"/>
              <a:t>In 2016, 11.5% of US lawyers reported having had suicidal thoughts during their careers.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9E9C56-D589-C559-9068-E3F37BFA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27574" y="4781522"/>
            <a:ext cx="2316683" cy="26467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24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40C98-16EC-4D06-8CDF-90366C805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Suicidal Ideation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82A24-D168-438A-B2AA-0E67E6107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Suicidal ideation by work context:</a:t>
            </a:r>
          </a:p>
          <a:p>
            <a:endParaRPr lang="en-CA" sz="2400" dirty="0"/>
          </a:p>
          <a:p>
            <a:pPr lvl="1"/>
            <a:r>
              <a:rPr lang="en-CA" sz="2000" dirty="0"/>
              <a:t>private practice:  22.7%</a:t>
            </a:r>
          </a:p>
          <a:p>
            <a:pPr lvl="1"/>
            <a:r>
              <a:rPr lang="en-CA" sz="2000" dirty="0"/>
              <a:t>For-profit corporations:  22.1%</a:t>
            </a:r>
          </a:p>
          <a:p>
            <a:pPr lvl="1"/>
            <a:r>
              <a:rPr lang="en-CA" sz="2000" dirty="0"/>
              <a:t>government/public/not-for profit:  27.2%</a:t>
            </a:r>
          </a:p>
          <a:p>
            <a:pPr lvl="1"/>
            <a:r>
              <a:rPr lang="en-CA" sz="2000" dirty="0"/>
              <a:t>Education:  18.8%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BB4415-AD86-8198-9EDE-7D9D7FBE3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227386" cy="273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0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45336-3E00-4C40-B40F-3BFA69A8D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Suicidal Ideation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54A41-A88F-4A80-9F96-E5AB4B0F2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Groups experiencing the highest level of suicidal ideation:</a:t>
            </a:r>
          </a:p>
          <a:p>
            <a:pPr lvl="1"/>
            <a:r>
              <a:rPr lang="en-CA" sz="2000" dirty="0"/>
              <a:t>Lawyers practicing in the Yukon, Northwest Territories and Nunavut:  29.7%</a:t>
            </a:r>
          </a:p>
          <a:p>
            <a:pPr lvl="1"/>
            <a:r>
              <a:rPr lang="en-CA" sz="2000" dirty="0"/>
              <a:t>Lawyers practicing in a government/public/not-for-profit context:  27.2%</a:t>
            </a:r>
          </a:p>
          <a:p>
            <a:pPr lvl="1"/>
            <a:r>
              <a:rPr lang="en-CA" sz="2000" dirty="0"/>
              <a:t>Lawyers who identify as non-binary 61.9%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A954F3-3E84-877C-FC00-C86F0600B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218456" cy="25574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4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CD884-6298-4E0F-89AC-C3A9FD226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Burnout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2D939-F737-4842-A779-5474C5C4A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Overall, 55.9% of legal professionals experienced moderate to severe burnout.</a:t>
            </a:r>
          </a:p>
          <a:p>
            <a:r>
              <a:rPr lang="en-CA" sz="2400" dirty="0"/>
              <a:t>Groups experiencing the highest levels of burnout:</a:t>
            </a:r>
          </a:p>
          <a:p>
            <a:pPr lvl="1"/>
            <a:r>
              <a:rPr lang="en-CA" sz="2000" dirty="0"/>
              <a:t>Women legal professionals under 40:  67.4%</a:t>
            </a:r>
          </a:p>
          <a:p>
            <a:pPr lvl="1"/>
            <a:r>
              <a:rPr lang="en-CA" sz="2000" dirty="0"/>
              <a:t>Legal professionals living with a disability:  69.8%</a:t>
            </a:r>
          </a:p>
          <a:p>
            <a:pPr lvl="1"/>
            <a:r>
              <a:rPr lang="en-CA" sz="2000" dirty="0"/>
              <a:t>Legal professionals identifying as LGBTQ2S+:  62.7%</a:t>
            </a:r>
          </a:p>
          <a:p>
            <a:pPr lvl="1"/>
            <a:r>
              <a:rPr lang="en-CA" sz="2000" dirty="0"/>
              <a:t>Legal Professionals in Nunavut:  81.2%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CB3C93-7655-5A66-4AC1-2F9D5E074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343472" cy="273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75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7E0BC-E07E-4CB0-B127-D214FA8BB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000" dirty="0"/>
              <a:t>Mental Health and Demographics (unweighted)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6914C-8785-4A6C-AD03-81F294A6C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275607"/>
            <a:ext cx="7992888" cy="3312368"/>
          </a:xfrm>
        </p:spPr>
        <p:txBody>
          <a:bodyPr/>
          <a:lstStyle/>
          <a:p>
            <a:endParaRPr lang="en-CA" sz="2000" dirty="0"/>
          </a:p>
          <a:p>
            <a:r>
              <a:rPr lang="en-CA" sz="2000" dirty="0"/>
              <a:t>70.3% of Indigenous legal professionals experienced psychological distress as compared to 57.4% of White and 67.5% ethnicized legal professionals.</a:t>
            </a:r>
          </a:p>
          <a:p>
            <a:r>
              <a:rPr lang="en-CA" sz="2000" dirty="0"/>
              <a:t>41.2% of Indigenous legal professionals experienced depression as compared to 28.9% and 37.8% of ethnicized legal professionals.</a:t>
            </a:r>
          </a:p>
          <a:p>
            <a:r>
              <a:rPr lang="en-CA" sz="2000" dirty="0"/>
              <a:t>66.2% of Indigenous legal professionals experienced burnout as compared to 59.1% of White and 64.2% of ethnicized legal professionals.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ACAB1E-86CC-80CF-FB66-980036709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272035" cy="273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3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26F80-1A1A-4260-8133-A53AD474E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LGBTQ2S+ Legal Professionals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41429-92EB-48CB-924B-C79B1091C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/>
              <a:t>8.8% of respondents self-identified as LGBTQ2S+</a:t>
            </a:r>
          </a:p>
          <a:p>
            <a:r>
              <a:rPr lang="en-CA" sz="2000" dirty="0"/>
              <a:t>75.5% of LGBTQ2S+ respondents experienced psychological distress as compared to 57.9% of other respondents.</a:t>
            </a:r>
          </a:p>
          <a:p>
            <a:r>
              <a:rPr lang="en-CA" sz="2000" dirty="0"/>
              <a:t>44.7% experienced depression as compared to 29.8% of other respondents.</a:t>
            </a:r>
          </a:p>
          <a:p>
            <a:r>
              <a:rPr lang="en-CA" sz="2000" dirty="0"/>
              <a:t>68.6% experienced burnout as compared to 59.3% of other respondents.</a:t>
            </a:r>
          </a:p>
          <a:p>
            <a:r>
              <a:rPr lang="en-CA" sz="2000" dirty="0"/>
              <a:t>37.5% experienced suicidal ideation as compared to 23.4% of other respondents.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2B6ADF-E16A-19D4-121A-E474DE8E4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209527" cy="273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200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D640C-8D0A-487D-A0F5-4B3091D53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400" dirty="0"/>
              <a:t>Legal Professionals Living with a Disability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7F8F1-D98D-4ED2-BEFC-FED9620DE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428750"/>
            <a:ext cx="7992888" cy="3159224"/>
          </a:xfrm>
        </p:spPr>
        <p:txBody>
          <a:bodyPr/>
          <a:lstStyle/>
          <a:p>
            <a:r>
              <a:rPr lang="en-CA" sz="2400" dirty="0"/>
              <a:t>74.3% of legal professionals living with a disability experienced psychological distress as compared to 55.4% of other respondents.</a:t>
            </a:r>
          </a:p>
          <a:p>
            <a:r>
              <a:rPr lang="en-CA" sz="2400" dirty="0"/>
              <a:t>50.1% experienced depression as compared to 25.9% of other respondents.</a:t>
            </a:r>
          </a:p>
          <a:p>
            <a:r>
              <a:rPr lang="en-CA" sz="2400" dirty="0"/>
              <a:t>69.8% experienced burnout as compared to 54.1% of other respondents.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C3092E-983F-8FD1-AD98-4E63FD5D6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477417" cy="273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0CDC-5ED6-455F-B9DF-D9DAAC85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Incivility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0E771-CDAC-48EA-8DBA-D85A867E9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Overall, 11.7% of legal professionals reported experiencing incivility often or many times.</a:t>
            </a:r>
          </a:p>
          <a:p>
            <a:r>
              <a:rPr lang="en-CA" sz="2400" dirty="0"/>
              <a:t>The groups reporting the most instances of incivility were:</a:t>
            </a:r>
          </a:p>
          <a:p>
            <a:pPr lvl="1"/>
            <a:r>
              <a:rPr lang="en-CA" sz="2000" dirty="0"/>
              <a:t>Ontario paralegals – 22.1%</a:t>
            </a:r>
          </a:p>
          <a:p>
            <a:pPr lvl="1"/>
            <a:r>
              <a:rPr lang="en-CA" sz="2000" dirty="0"/>
              <a:t>Professionals living with a disability – 18.8%</a:t>
            </a:r>
          </a:p>
          <a:p>
            <a:pPr lvl="1"/>
            <a:r>
              <a:rPr lang="en-CA" sz="2000" dirty="0"/>
              <a:t>Indigenous legal professionals – 18.5%</a:t>
            </a:r>
          </a:p>
          <a:p>
            <a:pPr lvl="1"/>
            <a:r>
              <a:rPr lang="en-CA" sz="2000" dirty="0"/>
              <a:t>LGBTQ2S+ legal professionals – 16.9%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3ADD13-6D25-061F-1307-B5FD5BB64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352402" cy="25574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92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FE56C-4AAC-495C-B438-A0B94EF53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Intersectionality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0A10F-B384-4D99-968E-7A29BA312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There is evidence throughout the report illustrating the intersectionality of experiences for legal professionals.</a:t>
            </a:r>
          </a:p>
          <a:p>
            <a:r>
              <a:rPr lang="en-CA" dirty="0"/>
              <a:t>Traditionally under-represented or discriminated against groups experienced higher levels of distress, burnout, depression, suicidal ideation, and incivility.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3005EF-F62F-B4CC-E3DC-3D78050B7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370261" cy="273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14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A4380-3BEF-41B9-AC96-9083F78B0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Areas of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9AF4D-4CE1-45FC-885F-36B540B0D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200" dirty="0"/>
              <a:t>The areas of practice with the highest levels of distress, depression and burnout</a:t>
            </a:r>
            <a:r>
              <a:rPr lang="en-CA" sz="2400" dirty="0"/>
              <a:t>:</a:t>
            </a:r>
          </a:p>
          <a:p>
            <a:pPr lvl="1"/>
            <a:r>
              <a:rPr lang="en-CA" sz="1800" b="1" dirty="0">
                <a:solidFill>
                  <a:srgbClr val="FF0000"/>
                </a:solidFill>
              </a:rPr>
              <a:t>Criminal Law</a:t>
            </a:r>
            <a:r>
              <a:rPr lang="en-CA" sz="1800" dirty="0"/>
              <a:t>: Distress 62.5% - Depression 31.4% - Burnout 62.7%</a:t>
            </a:r>
          </a:p>
          <a:p>
            <a:pPr lvl="1"/>
            <a:r>
              <a:rPr lang="en-CA" sz="1800" b="1" dirty="0">
                <a:solidFill>
                  <a:srgbClr val="FF0000"/>
                </a:solidFill>
              </a:rPr>
              <a:t>Family Law</a:t>
            </a:r>
            <a:r>
              <a:rPr lang="en-CA" sz="1800" dirty="0"/>
              <a:t>: Distress 60.8% - Depression 30.3% - Burnout 60.2%</a:t>
            </a:r>
          </a:p>
          <a:p>
            <a:pPr lvl="1"/>
            <a:r>
              <a:rPr lang="en-CA" sz="1800" b="1" dirty="0">
                <a:solidFill>
                  <a:srgbClr val="FF0000"/>
                </a:solidFill>
              </a:rPr>
              <a:t>Civil Litigation</a:t>
            </a:r>
            <a:r>
              <a:rPr lang="en-CA" sz="1800" dirty="0"/>
              <a:t>: Distress 57.3% - Depression 30.0% - Burnout 55.2%</a:t>
            </a:r>
          </a:p>
          <a:p>
            <a:r>
              <a:rPr lang="en-CA" sz="2200" dirty="0"/>
              <a:t>The areas of practice with the lowest levels:</a:t>
            </a:r>
          </a:p>
          <a:p>
            <a:pPr lvl="1"/>
            <a:r>
              <a:rPr lang="en-CA" sz="1700" b="1" dirty="0">
                <a:solidFill>
                  <a:srgbClr val="FF0000"/>
                </a:solidFill>
              </a:rPr>
              <a:t>ADR</a:t>
            </a:r>
            <a:r>
              <a:rPr lang="en-CA" sz="1700" dirty="0"/>
              <a:t>: Distress 52% - Depression 24.1% - Burnout 48%</a:t>
            </a:r>
          </a:p>
          <a:p>
            <a:pPr lvl="1"/>
            <a:r>
              <a:rPr lang="en-CA" sz="1700" b="1" dirty="0">
                <a:solidFill>
                  <a:srgbClr val="FF0000"/>
                </a:solidFill>
              </a:rPr>
              <a:t>Wills and Estates</a:t>
            </a:r>
            <a:r>
              <a:rPr lang="en-CA" sz="1700" dirty="0"/>
              <a:t>: Distress 57.9% - Depression 29.3% - Burnout 57.4%</a:t>
            </a:r>
          </a:p>
          <a:p>
            <a:pPr lvl="1"/>
            <a:r>
              <a:rPr lang="en-CA" sz="1700" b="1" dirty="0">
                <a:solidFill>
                  <a:srgbClr val="FF0000"/>
                </a:solidFill>
              </a:rPr>
              <a:t>Real Estate</a:t>
            </a:r>
            <a:r>
              <a:rPr lang="en-CA" sz="1700" dirty="0"/>
              <a:t>: Distress 59.8% - Depression 29.0% - Burnout 56.6%</a:t>
            </a:r>
            <a:endParaRPr lang="en-CA" sz="17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FC5026-2413-D8DF-D7DE-90F5A1F1A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218456" cy="273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28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Previously, we had data from the U.S. and Quebec, indicating that legal professionals experienced mental health and substance use issues at significantly elevated levels.</a:t>
            </a:r>
          </a:p>
          <a:p>
            <a:r>
              <a:rPr lang="en-CA" dirty="0"/>
              <a:t>With the release of the National Report, we have a remarkable amount of data confirming these conclusions.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CD3F11-2117-55BC-3893-5BFA6D1F8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432769" cy="22895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54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A768E-9BB4-454F-9439-49A4F5B23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Billable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8795F-F1A7-451A-9E2F-AE6ED539E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The report found correlation between billable hours targets and distress and burnout:</a:t>
            </a:r>
          </a:p>
          <a:p>
            <a:pPr lvl="1"/>
            <a:r>
              <a:rPr lang="en-CA" sz="2000" dirty="0"/>
              <a:t>Less than 1,200 hours per year: Distress 48.1% - Burnout 48.9%</a:t>
            </a:r>
          </a:p>
          <a:p>
            <a:pPr lvl="1"/>
            <a:r>
              <a:rPr lang="en-CA" sz="2000" dirty="0"/>
              <a:t>1,200 – 1800: Distress 59.7% - Burnout 60.9%</a:t>
            </a:r>
          </a:p>
          <a:p>
            <a:pPr lvl="1"/>
            <a:r>
              <a:rPr lang="en-CA" sz="2000" dirty="0"/>
              <a:t>More than 1800: Distress 68.1% - Burnout 71.1%</a:t>
            </a:r>
          </a:p>
          <a:p>
            <a:r>
              <a:rPr lang="en-CA" sz="2400" dirty="0"/>
              <a:t>There was also correlation in the report between firm size and billable hours expectations, the larger the firm the higher the billable hours expectations.</a:t>
            </a:r>
          </a:p>
          <a:p>
            <a:pPr lvl="1"/>
            <a:endParaRPr lang="en-CA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0CB1E5-210A-5C61-65BD-DACF04D76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263105" cy="22002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906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2033A-72B6-472D-8F82-8BC30FE46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Billable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7BE85-4B07-414C-A9B7-F892B305B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461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There was less correlation between billables and depression and anxiety:</a:t>
            </a: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461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 indent="-265113">
              <a:buClr>
                <a:srgbClr val="FF4614"/>
              </a:buClr>
              <a:defRPr/>
            </a:pPr>
            <a:r>
              <a:rPr lang="en-CA" sz="2000" dirty="0">
                <a:solidFill>
                  <a:srgbClr val="1E1E1E"/>
                </a:solidFill>
                <a:latin typeface="Arial"/>
              </a:rPr>
              <a:t>Less than 1,200: Depression 19.7% - Burnout 31.8%</a:t>
            </a:r>
          </a:p>
          <a:p>
            <a:pPr lvl="1" indent="-265113">
              <a:buClr>
                <a:srgbClr val="FF4614"/>
              </a:buClr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1,200 to 1800: Depression 30.8% - Burnout 38.9%</a:t>
            </a:r>
          </a:p>
          <a:p>
            <a:pPr lvl="1" indent="-265113">
              <a:buClr>
                <a:srgbClr val="FF4614"/>
              </a:buClr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More than 1800: Depress</a:t>
            </a:r>
            <a:r>
              <a:rPr lang="en-CA" sz="2000" dirty="0">
                <a:solidFill>
                  <a:srgbClr val="1E1E1E"/>
                </a:solidFill>
                <a:latin typeface="Arial"/>
              </a:rPr>
              <a:t>ion 30.1% - Burnout 37%</a:t>
            </a: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4846C-BDBE-E74E-DBCD-19B261768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263105" cy="273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7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D7D13-9720-4313-83EF-72426D9DD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Alcohol Use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388A2-D356-4A16-9FBD-A275A82B8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report included the following rates of potential alcohol dependence:</a:t>
            </a:r>
          </a:p>
          <a:p>
            <a:pPr lvl="1"/>
            <a:r>
              <a:rPr lang="en-CA" dirty="0"/>
              <a:t>Women - legal professionals 42.2%</a:t>
            </a:r>
          </a:p>
          <a:p>
            <a:pPr lvl="1"/>
            <a:r>
              <a:rPr lang="en-CA" dirty="0"/>
              <a:t>Men - legal professionals 36.5%</a:t>
            </a:r>
          </a:p>
          <a:p>
            <a:r>
              <a:rPr lang="en-CA" dirty="0"/>
              <a:t>This compares to the 2016 US study findings:</a:t>
            </a:r>
          </a:p>
          <a:p>
            <a:pPr lvl="1"/>
            <a:r>
              <a:rPr lang="en-CA" dirty="0"/>
              <a:t>Women - lawyers 39.5%</a:t>
            </a:r>
          </a:p>
          <a:p>
            <a:pPr lvl="1"/>
            <a:r>
              <a:rPr lang="en-CA" dirty="0"/>
              <a:t>Men – lawyers 33.7%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3EA3E0-6C32-5462-6696-68398EC72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173808" cy="26467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51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A2C2C-FE88-4633-B545-F7AE0D66B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Illegal Drug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8762A-3955-4BAC-A505-FB7872443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14.2% of legal professionals reported using illegal drugs once or twice during their career.</a:t>
            </a:r>
          </a:p>
          <a:p>
            <a:r>
              <a:rPr lang="en-CA" dirty="0"/>
              <a:t>Only 3% reported using illegal drugs monthly.</a:t>
            </a:r>
          </a:p>
          <a:p>
            <a:r>
              <a:rPr lang="en-CA" dirty="0"/>
              <a:t>0.6% weekly.</a:t>
            </a:r>
          </a:p>
          <a:p>
            <a:r>
              <a:rPr lang="en-CA" dirty="0"/>
              <a:t>0.2% daily.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9A0687-7FA0-B702-3F01-C6E98DA5B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218456" cy="273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4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77576-D8D7-4DFD-8814-67838CB4C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Dichotomy of Stigma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FFB05-2B3A-4C3A-A49F-334AEC229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200150"/>
            <a:ext cx="7992888" cy="3387825"/>
          </a:xfrm>
        </p:spPr>
        <p:txBody>
          <a:bodyPr/>
          <a:lstStyle/>
          <a:p>
            <a:r>
              <a:rPr lang="en-CA" sz="2400" dirty="0"/>
              <a:t>Report identified a huge difference between personal beliefs and presumed beliefs within the profession:</a:t>
            </a:r>
          </a:p>
          <a:p>
            <a:pPr lvl="1"/>
            <a:r>
              <a:rPr lang="en-CA" sz="1800" dirty="0"/>
              <a:t>9.3% believe people with mental health issues could “snap out of it”, but 44% reported others in the profession believe that.</a:t>
            </a:r>
          </a:p>
          <a:p>
            <a:pPr lvl="1"/>
            <a:r>
              <a:rPr lang="en-CA" sz="1800" dirty="0"/>
              <a:t>3.6% believe people are to blame for their mental health issues, but 38% reported others in the profession believe that.</a:t>
            </a:r>
          </a:p>
          <a:p>
            <a:pPr lvl="1"/>
            <a:r>
              <a:rPr lang="en-CA" sz="1800" dirty="0"/>
              <a:t>6.1% believe mental health issues show weakness, but 53.8% reported others in the profession believe that.</a:t>
            </a:r>
          </a:p>
          <a:p>
            <a:pPr lvl="1"/>
            <a:r>
              <a:rPr lang="en-CA" sz="1800" dirty="0"/>
              <a:t>19% believe people who experience mental health issues are less capable, but 64.8% reported others in the profession believe that.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378181-099A-BC0B-9C33-DB1110356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182738" cy="273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2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0DECC-07D2-476D-9C2A-6A4A3BE1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Why are Legal Professionals Susceptible?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6470D-CE0F-4D3A-A511-388EFBFA5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461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Law is stressful and demanding.  But other professions are, too.</a:t>
            </a: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461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Studies have indicated that students begin law school healthier physically and mentally than the average population, but come out of law school with significant levels of anxiety and depression.</a:t>
            </a:r>
          </a:p>
          <a:p>
            <a:pPr marL="72000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4614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CA" sz="1200" dirty="0">
                <a:hlinkClick r:id="rId2"/>
              </a:rPr>
              <a:t>undermining.pdf (umbc.edu)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461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 Canadian study concluded that lawyers with the “traditional hallmarks of success” were the </a:t>
            </a:r>
            <a:r>
              <a:rPr kumimoji="0" lang="en-CA" sz="2000" b="0" i="0" u="sng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most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likely to experience depression.</a:t>
            </a:r>
          </a:p>
          <a:p>
            <a:pPr marL="539750" lvl="2" indent="0">
              <a:buClr>
                <a:srgbClr val="FF4614"/>
              </a:buClr>
              <a:buNone/>
              <a:defRPr/>
            </a:pPr>
            <a:endParaRPr lang="en-US" sz="250" dirty="0">
              <a:hlinkClick r:id="rId3"/>
            </a:endParaRPr>
          </a:p>
          <a:p>
            <a:pPr marL="539750" lvl="2" indent="0">
              <a:buClr>
                <a:srgbClr val="FF4614"/>
              </a:buClr>
              <a:buNone/>
              <a:defRPr/>
            </a:pPr>
            <a:r>
              <a:rPr lang="en-US" sz="1200" dirty="0">
                <a:hlinkClick r:id="rId3"/>
              </a:rPr>
              <a:t>Lawyers more likely to experience mental health problems the more successful they are: study - The Globe and Mail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1068C1-A92D-9F83-BE9C-B05CAB73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129160" cy="26467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73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28C10-3BDF-4EDF-BCC3-A2BF1410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/>
              <a:t>The Role of Self-Doubt/Perfectionism/Imposter Syndrome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F9BD8-8451-44A5-A745-BEC35915D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Some aspects that seem to differentiate law from other professions:</a:t>
            </a:r>
          </a:p>
          <a:p>
            <a:pPr lvl="1"/>
            <a:r>
              <a:rPr lang="en-CA" dirty="0"/>
              <a:t>adversarial nature of our work;</a:t>
            </a:r>
          </a:p>
          <a:p>
            <a:pPr lvl="1"/>
            <a:r>
              <a:rPr lang="en-CA" dirty="0"/>
              <a:t>success of pessimistic, maladaptive perfectionists;</a:t>
            </a:r>
          </a:p>
          <a:p>
            <a:pPr lvl="1"/>
            <a:r>
              <a:rPr lang="en-CA" dirty="0"/>
              <a:t>professional rewards divorced from the quality of our work and individual values;</a:t>
            </a:r>
          </a:p>
          <a:p>
            <a:pPr lvl="1"/>
            <a:r>
              <a:rPr lang="en-CA" dirty="0"/>
              <a:t>high conflict matters/compassion fatigue.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D704F0-955D-7F4C-8734-57AAC6A16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191667" cy="22002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9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38D75-DF61-4D7B-8CF3-BFECFA756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FF4C8-AED3-4251-B2A7-257DCB75D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/>
              <a:t>Anecdotal evidence of perfectionism, pessimism and skepticism among lawyers:</a:t>
            </a:r>
          </a:p>
          <a:p>
            <a:pPr marL="360000" indent="0">
              <a:buNone/>
            </a:pPr>
            <a:endParaRPr lang="en-CA" sz="1800" dirty="0"/>
          </a:p>
          <a:p>
            <a:pPr marL="360000" indent="0">
              <a:buNone/>
            </a:pPr>
            <a:r>
              <a:rPr lang="en-CA" sz="1800" dirty="0"/>
              <a:t>“Despite having my own firm and having grown it and having lots of opportunities ahead, I constantly feel like a failure.  If I don’t get the result I or the client wanted, I berate myself.  If I get the result the client wanted and that I wanted I still berate myself because I think that I should have aimed even higher and maybe I left money on the table or something.”</a:t>
            </a:r>
          </a:p>
          <a:p>
            <a:pPr marL="360000" indent="0">
              <a:buNone/>
            </a:pPr>
            <a:r>
              <a:rPr lang="en-CA" sz="1800" dirty="0"/>
              <a:t>		National Study Report at p. 44</a:t>
            </a:r>
          </a:p>
          <a:p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23809E-9B37-87C9-2771-C040C3BB3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414910" cy="273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7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8B45A-C7FE-4D0F-8C56-6809BF5F3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6075E-5BD8-455D-A2D0-44C353E81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461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000" b="0" i="0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461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For more discussion of the role of self-doubt in respect of thes</a:t>
            </a:r>
            <a:r>
              <a:rPr lang="en-CA" sz="2000" dirty="0">
                <a:solidFill>
                  <a:srgbClr val="1E1E1E"/>
                </a:solidFill>
                <a:latin typeface="Arial"/>
              </a:rPr>
              <a:t>e issues</a:t>
            </a: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please see my paper, </a:t>
            </a:r>
            <a:r>
              <a:rPr kumimoji="0" lang="en-CA" sz="2000" b="0" i="1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“Enemy of the Good:  Perfectionism, Self-Doubt and Mental Health in the Legal Profession”</a:t>
            </a:r>
          </a:p>
          <a:p>
            <a:pPr marL="265113" marR="0" lvl="0" indent="-2651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461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CA" sz="2000" b="0" i="1" u="none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4614"/>
              </a:buClr>
              <a:buSzTx/>
              <a:buNone/>
              <a:tabLst/>
              <a:defRPr/>
            </a:pPr>
            <a:r>
              <a:rPr kumimoji="0" lang="en-CA" sz="1400" b="0" i="1" u="none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en-CA" sz="1400" b="0" i="1" u="sng" strike="noStrike" kern="1200" cap="none" spc="0" normalizeH="0" baseline="0" noProof="0" dirty="0">
                <a:ln>
                  <a:noFill/>
                </a:ln>
                <a:solidFill>
                  <a:srgbClr val="1E1E1E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2"/>
              </a:rPr>
              <a:t>https://www.fasken.com/-/media/fab236c708d444afb7f27b2495fa07cf.ashx</a:t>
            </a:r>
            <a:endParaRPr kumimoji="0" lang="en-CA" sz="1400" b="0" i="1" u="sng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4614"/>
              </a:buClr>
              <a:buSzTx/>
              <a:buNone/>
              <a:tabLst/>
              <a:defRPr/>
            </a:pPr>
            <a:endParaRPr kumimoji="0" lang="en-CA" sz="1400" b="0" i="1" u="sng" strike="noStrike" kern="1200" cap="none" spc="0" normalizeH="0" baseline="0" noProof="0" dirty="0">
              <a:ln>
                <a:noFill/>
              </a:ln>
              <a:solidFill>
                <a:srgbClr val="1E1E1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1A8E5-FF3E-E88B-2C4E-A0E4FF149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218456" cy="273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33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Addressing These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/>
              <a:t>No easy solution to these internal pressures, but there are things we can do:</a:t>
            </a:r>
          </a:p>
          <a:p>
            <a:pPr marL="720000" indent="0">
              <a:buNone/>
            </a:pPr>
            <a:r>
              <a:rPr lang="en-US" sz="1200" dirty="0">
                <a:hlinkClick r:id="rId2"/>
              </a:rPr>
              <a:t>Reining in Perfectionism | ABA Law Practice Today</a:t>
            </a:r>
            <a:endParaRPr lang="en-CA" sz="1200" dirty="0"/>
          </a:p>
          <a:p>
            <a:r>
              <a:rPr lang="en-CA" sz="2000" dirty="0"/>
              <a:t>Be aware of the expert, confidential resources available to support legal professionals dealing with these issues.</a:t>
            </a:r>
          </a:p>
          <a:p>
            <a:r>
              <a:rPr lang="en-CA" sz="2000" dirty="0"/>
              <a:t>Need to be aware of how each of us is doing, and to be mindful of how those around us are doing.</a:t>
            </a:r>
          </a:p>
          <a:p>
            <a:r>
              <a:rPr lang="en-CA" sz="2000" dirty="0"/>
              <a:t>Be willing to talk to </a:t>
            </a:r>
            <a:r>
              <a:rPr lang="en-CA" sz="2000" i="1" dirty="0"/>
              <a:t>someone</a:t>
            </a:r>
            <a:r>
              <a:rPr lang="en-CA" sz="2000" dirty="0"/>
              <a:t> about how you are doing and be willing to talk to others and </a:t>
            </a:r>
            <a:r>
              <a:rPr lang="en-CA" sz="2000" i="1" dirty="0"/>
              <a:t>listen</a:t>
            </a:r>
            <a:r>
              <a:rPr lang="en-CA" sz="2000" dirty="0"/>
              <a:t> to them about how they are doing.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A41FA3-5C57-78D4-FA04-A11D06254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72223" y="4763663"/>
            <a:ext cx="2138089" cy="273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275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D4778-1A6A-4500-B4DA-FDCC9ED7C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467ED-F51B-4297-9406-22A0ACBDE7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Report was commissioned by the Federation of Law Societies of Canada in partnership with the Canadian Bar Association.</a:t>
            </a:r>
          </a:p>
          <a:p>
            <a:r>
              <a:rPr lang="en-CA" dirty="0"/>
              <a:t>The Report was prepared by researchers at the University of Sherbrooke – the same researchers who prepared a report on Quebec lawyers.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C687D4-0213-6F00-B420-89134334D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414910" cy="22895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16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AE0E5-2130-4823-AAA3-9C180BF42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BCCF0-F8BD-40C7-8663-2AAFD3D97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sz="2400" dirty="0"/>
          </a:p>
          <a:p>
            <a:r>
              <a:rPr lang="en-CA" sz="2400" dirty="0"/>
              <a:t>Having self-empathy and awareness may be particularly important in dealing with challenging issues and work environments.</a:t>
            </a:r>
          </a:p>
          <a:p>
            <a:r>
              <a:rPr lang="en-CA" sz="2400" dirty="0"/>
              <a:t>Professional education and continuing development should include empathy and trauma informed training.</a:t>
            </a:r>
          </a:p>
          <a:p>
            <a:r>
              <a:rPr lang="en-CA" sz="2400" dirty="0"/>
              <a:t>Consider engaging your own empathy/trauma informed training.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498FA1-ECCE-8815-79A4-83534D7AD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325613" cy="273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55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D8C99-D2B9-4943-B727-B79104E4B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Seeking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41404-59E9-4163-9FC1-08964C2B3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Overall, 44.9% of legal professionals reported having sought professional support for mental health and substance use issues.</a:t>
            </a:r>
          </a:p>
          <a:p>
            <a:r>
              <a:rPr lang="en-CA" dirty="0"/>
              <a:t>However, 46.8% of legal professionals reported that they had not sought support even though they believed they could use it.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A9AAC-656B-E290-2E73-8169E1089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405980" cy="273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09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86892-DC9F-41AB-9B27-67A837190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Reasons for Not Seeking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B8195-BF0B-421A-A785-7ECB6CF99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200150"/>
            <a:ext cx="7992888" cy="3387825"/>
          </a:xfrm>
        </p:spPr>
        <p:txBody>
          <a:bodyPr/>
          <a:lstStyle/>
          <a:p>
            <a:r>
              <a:rPr lang="en-CA" sz="2400" dirty="0"/>
              <a:t>Unlike the report with respect to US lawyers, Canadian Legal Professionals provided many reasons for not seeking support</a:t>
            </a:r>
            <a:r>
              <a:rPr lang="en-CA" dirty="0"/>
              <a:t>:</a:t>
            </a:r>
          </a:p>
          <a:p>
            <a:pPr lvl="1"/>
            <a:r>
              <a:rPr lang="en-CA" sz="2000" dirty="0"/>
              <a:t>told selves, “it will pass” – 55.8%</a:t>
            </a:r>
          </a:p>
          <a:p>
            <a:pPr lvl="1"/>
            <a:r>
              <a:rPr lang="en-CA" sz="2000" dirty="0"/>
              <a:t>insufficient time – 26.3%</a:t>
            </a:r>
          </a:p>
          <a:p>
            <a:pPr lvl="1"/>
            <a:r>
              <a:rPr lang="en-CA" sz="2000" dirty="0"/>
              <a:t>too ashamed – 13.6%</a:t>
            </a:r>
          </a:p>
          <a:p>
            <a:pPr lvl="1"/>
            <a:r>
              <a:rPr lang="en-CA" sz="2000" dirty="0"/>
              <a:t>afraid others would find out – 9.2%</a:t>
            </a:r>
          </a:p>
          <a:p>
            <a:pPr lvl="1"/>
            <a:r>
              <a:rPr lang="en-CA" sz="2000" dirty="0"/>
              <a:t>lack of financial resources – 23.2%</a:t>
            </a:r>
          </a:p>
          <a:p>
            <a:pPr lvl="1"/>
            <a:r>
              <a:rPr lang="en-CA" sz="2000" dirty="0"/>
              <a:t>did not have sufficient energy – 37.6%</a:t>
            </a:r>
          </a:p>
          <a:p>
            <a:pPr lvl="1"/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77F695-7455-9D05-7A1B-0B16FC562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325613" cy="23788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325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EC462-E307-441C-BDCE-AF13AF845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Assistance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6163E-5546-424D-AED4-8A808A917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Only 26.4% of legal professionals had used an EAP.</a:t>
            </a:r>
          </a:p>
          <a:p>
            <a:r>
              <a:rPr lang="en-CA" sz="2400" dirty="0"/>
              <a:t>40.5% of legal professionals reported having “no confidence” in their EAP.</a:t>
            </a:r>
          </a:p>
          <a:p>
            <a:r>
              <a:rPr lang="en-CA" sz="2400" dirty="0"/>
              <a:t>36.5% of legal professionals reported having no confidence in their LAP (or equivalent).</a:t>
            </a:r>
          </a:p>
          <a:p>
            <a:r>
              <a:rPr lang="en-CA" sz="2400" dirty="0"/>
              <a:t>A diversity of reasons was given for having no confidence in LAP.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FB6A7C-59B8-63A3-39CA-CF6664DEF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432769" cy="273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268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4CD29-63F0-460A-B626-DFE7C1919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Assistance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4B1E1-EDE2-4129-9300-4C0C78A72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Reasons for not using LAP:</a:t>
            </a:r>
          </a:p>
          <a:p>
            <a:pPr lvl="1"/>
            <a:r>
              <a:rPr lang="en-CA" sz="2000" dirty="0"/>
              <a:t>issues are not serious enough – 22.6%</a:t>
            </a:r>
          </a:p>
          <a:p>
            <a:pPr lvl="1"/>
            <a:r>
              <a:rPr lang="en-CA" sz="2000" dirty="0"/>
              <a:t>shame about requiring support – 10.7%</a:t>
            </a:r>
          </a:p>
          <a:p>
            <a:pPr lvl="1"/>
            <a:r>
              <a:rPr lang="en-CA" sz="2000" dirty="0"/>
              <a:t>fear about what colleagues would think – 17.7% </a:t>
            </a:r>
          </a:p>
          <a:p>
            <a:pPr lvl="1"/>
            <a:r>
              <a:rPr lang="en-CA" sz="2000" dirty="0"/>
              <a:t>do not know enough about LAP – 29.8%</a:t>
            </a:r>
          </a:p>
          <a:p>
            <a:pPr lvl="1"/>
            <a:r>
              <a:rPr lang="en-CA" sz="2000" dirty="0"/>
              <a:t>do not believe LAP can help – 34.2%</a:t>
            </a:r>
          </a:p>
          <a:p>
            <a:pPr lvl="1"/>
            <a:r>
              <a:rPr lang="en-CA" sz="2000" dirty="0"/>
              <a:t>worry what is disclosed to LAP will be provided to the regulator – 39.8%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245532-B2A5-8F45-CACF-2317D3FCC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263105" cy="273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What has the </a:t>
            </a:r>
            <a:r>
              <a:rPr lang="en-US" sz="3200" dirty="0" err="1"/>
              <a:t>LSBC</a:t>
            </a:r>
            <a:r>
              <a:rPr lang="en-US" sz="3200" dirty="0"/>
              <a:t> Done?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87574"/>
            <a:ext cx="7992888" cy="3600401"/>
          </a:xfrm>
        </p:spPr>
        <p:txBody>
          <a:bodyPr/>
          <a:lstStyle/>
          <a:p>
            <a:pPr marL="342900" indent="-342900">
              <a:buClr>
                <a:srgbClr val="E36F1E"/>
              </a:buClr>
            </a:pPr>
            <a:endParaRPr lang="en-US" sz="1800" dirty="0">
              <a:solidFill>
                <a:srgbClr val="4E4E4E"/>
              </a:solidFill>
            </a:endParaRPr>
          </a:p>
          <a:p>
            <a:pPr marL="342900" indent="-342900">
              <a:buClr>
                <a:srgbClr val="E36F1E"/>
              </a:buClr>
            </a:pPr>
            <a:r>
              <a:rPr lang="en-US" sz="1800" dirty="0">
                <a:solidFill>
                  <a:srgbClr val="4E4E4E"/>
                </a:solidFill>
              </a:rPr>
              <a:t>December 2017:  Added Mental Health considerations into the Strategic Plan</a:t>
            </a:r>
          </a:p>
          <a:p>
            <a:pPr marL="342900" indent="-342900">
              <a:buClr>
                <a:srgbClr val="E36F1E"/>
              </a:buClr>
            </a:pPr>
            <a:r>
              <a:rPr lang="en-US" sz="1800" dirty="0">
                <a:solidFill>
                  <a:srgbClr val="4E4E4E"/>
                </a:solidFill>
              </a:rPr>
              <a:t>December 2017:  Approved Professional Wellness accreditation for CPD purposes.</a:t>
            </a:r>
          </a:p>
          <a:p>
            <a:pPr marL="342900" lvl="0" indent="-342900">
              <a:buClr>
                <a:srgbClr val="E36F1E"/>
              </a:buClr>
            </a:pPr>
            <a:r>
              <a:rPr lang="en-US" sz="1800" dirty="0">
                <a:solidFill>
                  <a:srgbClr val="4E4E4E"/>
                </a:solidFill>
              </a:rPr>
              <a:t>January 2018 struck the Mental Health Task Force with a mandate to review regulatory policies and to increase awareness and reduce stigma.</a:t>
            </a:r>
          </a:p>
          <a:p>
            <a:pPr marL="342900" lvl="0" indent="-342900">
              <a:buClr>
                <a:srgbClr val="E36F1E"/>
              </a:buClr>
            </a:pPr>
            <a:r>
              <a:rPr lang="en-US" sz="1800" dirty="0">
                <a:solidFill>
                  <a:srgbClr val="4E4E4E"/>
                </a:solidFill>
              </a:rPr>
              <a:t>December 2018 approved initial recommendation report:  </a:t>
            </a:r>
          </a:p>
          <a:p>
            <a:pPr marL="342900" lvl="0" indent="-342900">
              <a:buClr>
                <a:srgbClr val="E36F1E"/>
              </a:buClr>
            </a:pPr>
            <a:endParaRPr lang="en-US" sz="1800" dirty="0">
              <a:solidFill>
                <a:srgbClr val="4E4E4E"/>
              </a:solidFill>
            </a:endParaRPr>
          </a:p>
          <a:p>
            <a:pPr marL="0" lvl="0" indent="0">
              <a:buClr>
                <a:srgbClr val="E36F1E"/>
              </a:buClr>
              <a:buNone/>
            </a:pPr>
            <a:r>
              <a:rPr lang="en-US" sz="1200" dirty="0">
                <a:solidFill>
                  <a:srgbClr val="4E4E4E"/>
                </a:solidFill>
                <a:hlinkClick r:id="rId2"/>
              </a:rPr>
              <a:t>https://www.lawsociety.bc.ca/Website/media/Shared/docs/initiatives/MentalHealthTaskForceInterimReport2018.pdf</a:t>
            </a:r>
            <a:endParaRPr lang="en-US" sz="1200" dirty="0">
              <a:solidFill>
                <a:srgbClr val="4E4E4E"/>
              </a:solidFill>
            </a:endParaRPr>
          </a:p>
          <a:p>
            <a:pPr marL="0" lvl="0" indent="0">
              <a:buClr>
                <a:srgbClr val="E36F1E"/>
              </a:buClr>
              <a:buNone/>
            </a:pPr>
            <a:endParaRPr lang="en-US" sz="1200" dirty="0">
              <a:solidFill>
                <a:srgbClr val="4E4E4E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AE02C9-46BA-C242-8994-143012E67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298824" cy="23788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4846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has the </a:t>
            </a:r>
            <a:r>
              <a:rPr lang="en-CA" dirty="0" err="1"/>
              <a:t>LSBC</a:t>
            </a:r>
            <a:r>
              <a:rPr lang="en-CA" dirty="0"/>
              <a:t> Done?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sz="2000" dirty="0"/>
          </a:p>
          <a:p>
            <a:r>
              <a:rPr lang="en-CA" sz="2000" dirty="0"/>
              <a:t>On January 31, 2020, the Benchers voted mostly unanimously to approve the second recommendation report:</a:t>
            </a:r>
          </a:p>
          <a:p>
            <a:pPr marL="0" indent="0">
              <a:buNone/>
            </a:pPr>
            <a:endParaRPr lang="en-CA" sz="1200" dirty="0"/>
          </a:p>
          <a:p>
            <a:pPr marL="273050" lvl="1" indent="0">
              <a:buNone/>
            </a:pPr>
            <a:r>
              <a:rPr lang="en-CA" sz="1200" dirty="0">
                <a:hlinkClick r:id="rId2"/>
              </a:rPr>
              <a:t>https://www.lawsociety.bc.ca/Website/media/Shared/docs/initiatives/MentalHealthTaskForce-SecondInterimReport2020.pdf</a:t>
            </a:r>
            <a:endParaRPr lang="en-CA" sz="1200" dirty="0"/>
          </a:p>
          <a:p>
            <a:pPr marL="273050" lvl="1" indent="0">
              <a:buNone/>
            </a:pPr>
            <a:endParaRPr lang="en-CA" sz="2000" dirty="0"/>
          </a:p>
          <a:p>
            <a:r>
              <a:rPr lang="en-CA" sz="2000" dirty="0"/>
              <a:t>Recommendations included removing “medical fitness” questions.</a:t>
            </a:r>
          </a:p>
          <a:p>
            <a:endParaRPr lang="en-CA" sz="2400" dirty="0"/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25F52-711B-201C-44F2-12660B41E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307753" cy="23788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3351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71C00-0A09-4BA7-A70D-BF52B3424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has the </a:t>
            </a:r>
            <a:r>
              <a:rPr lang="en-CA" dirty="0" err="1"/>
              <a:t>LSBC</a:t>
            </a:r>
            <a:r>
              <a:rPr lang="en-CA" dirty="0"/>
              <a:t> Done?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EEC9E-4578-4ABB-AEAC-FC8A9E210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059582"/>
            <a:ext cx="7992888" cy="3528393"/>
          </a:xfrm>
        </p:spPr>
        <p:txBody>
          <a:bodyPr/>
          <a:lstStyle/>
          <a:p>
            <a:pPr lvl="1">
              <a:buClr>
                <a:srgbClr val="FFC000"/>
              </a:buClr>
            </a:pPr>
            <a:r>
              <a:rPr lang="en-CA" dirty="0"/>
              <a:t>Participated in the National Lawyer Wellness survey.</a:t>
            </a:r>
          </a:p>
          <a:p>
            <a:pPr lvl="1">
              <a:buClr>
                <a:srgbClr val="FFC000"/>
              </a:buClr>
            </a:pPr>
            <a:endParaRPr lang="en-CA" dirty="0"/>
          </a:p>
          <a:p>
            <a:pPr lvl="1">
              <a:buClr>
                <a:srgbClr val="FFC000"/>
              </a:buClr>
            </a:pPr>
            <a:r>
              <a:rPr lang="en-CA" dirty="0"/>
              <a:t>October 2021: unanimously approved creation of Alternative Discipline Process. </a:t>
            </a:r>
          </a:p>
          <a:p>
            <a:pPr marL="265113" lvl="1" indent="0">
              <a:buClr>
                <a:srgbClr val="FFC000"/>
              </a:buClr>
              <a:buNone/>
            </a:pPr>
            <a:r>
              <a:rPr lang="en-CA" sz="1400" dirty="0">
                <a:hlinkClick r:id="rId2"/>
              </a:rPr>
              <a:t>https://www.lawsociety.bc.ca/Website/media/Shared/docs/initiatives/MentalHealthTaskForce-AlternativeDisplineProcess.pdf</a:t>
            </a:r>
            <a:endParaRPr lang="en-CA" sz="1400" dirty="0"/>
          </a:p>
          <a:p>
            <a:pPr lvl="1">
              <a:buClr>
                <a:srgbClr val="FFC000"/>
              </a:buClr>
            </a:pPr>
            <a:r>
              <a:rPr lang="en-CA" dirty="0"/>
              <a:t>Lawyer Development Task Force:  considering alternative pathways to the profession besides articling.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F33C23-8972-5CF6-9934-642922671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209527" cy="28252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2380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66D06-67FE-E870-AD66-4DC94FC95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has the </a:t>
            </a:r>
            <a:r>
              <a:rPr lang="en-CA" dirty="0" err="1"/>
              <a:t>LSBC</a:t>
            </a:r>
            <a:r>
              <a:rPr lang="en-CA" dirty="0"/>
              <a:t> Done?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167D4A-228E-6536-14C6-9AA1857DA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Fourth Recommendation Report adopted Unanimously in February 2023.  </a:t>
            </a:r>
          </a:p>
          <a:p>
            <a:pPr marL="0" indent="0">
              <a:buNone/>
            </a:pPr>
            <a:r>
              <a:rPr lang="en-CA" sz="1200" dirty="0">
                <a:hlinkClick r:id="rId2"/>
              </a:rPr>
              <a:t>https://www.lawsociety.bc.ca/Website/media/Shared/docs/publications/reports/MentalHealth-2023-01.pdf</a:t>
            </a:r>
            <a:endParaRPr lang="en-CA" sz="1200" dirty="0"/>
          </a:p>
          <a:p>
            <a:pPr marL="0" indent="0">
              <a:buNone/>
            </a:pPr>
            <a:endParaRPr lang="en-CA" sz="1200" dirty="0"/>
          </a:p>
          <a:p>
            <a:r>
              <a:rPr lang="en-CA" sz="2400" dirty="0"/>
              <a:t>Recommendations included:</a:t>
            </a:r>
          </a:p>
          <a:p>
            <a:pPr lvl="1"/>
            <a:r>
              <a:rPr lang="en-CA" sz="2000" dirty="0"/>
              <a:t>Developing/obtaining expert system tools to provide 24 hour support to augment LAP/Lifeworks supports.</a:t>
            </a:r>
          </a:p>
          <a:p>
            <a:pPr lvl="1"/>
            <a:r>
              <a:rPr lang="en-CA" sz="2000" dirty="0"/>
              <a:t>Creating a roster of pro bono lawyers able to provide support to lawyers unable to respond to LSBC processes.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C1E640-27FB-3985-6ED7-2758D9D06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94503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What Can Firms and Legal Employers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r>
              <a:rPr lang="en-CA" dirty="0"/>
              <a:t>US Task Force report has a number of recommendations for firms and employers</a:t>
            </a:r>
          </a:p>
          <a:p>
            <a:pPr marL="360000" lvl="0" indent="0">
              <a:buNone/>
            </a:pPr>
            <a:endParaRPr lang="en-CA" sz="1200" dirty="0">
              <a:hlinkClick r:id="rId2"/>
            </a:endParaRPr>
          </a:p>
          <a:p>
            <a:pPr marL="633050" lvl="1" indent="0">
              <a:buNone/>
            </a:pPr>
            <a:r>
              <a:rPr lang="en-CA" sz="1200" dirty="0">
                <a:hlinkClick r:id="rId2"/>
              </a:rPr>
              <a:t>ThePathToLawyerWellBeingReportRevFINAL.pdf (americanbar.org)</a:t>
            </a:r>
            <a:endParaRPr lang="en-CA" sz="1200" dirty="0">
              <a:solidFill>
                <a:srgbClr val="4E4E4E"/>
              </a:solidFill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ABD36D-8C12-EBC1-1D1E-DA42D6C52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298824" cy="28252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54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F8D76-7B0A-4D4F-AEA0-595F7C2E2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893E4-F6A9-4653-A3D4-45A8A6071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report is based on data from 7,300 legal professionals who responded to a lengthy, anonymous, and voluntary survey.</a:t>
            </a:r>
          </a:p>
          <a:p>
            <a:r>
              <a:rPr lang="en-CA" dirty="0"/>
              <a:t>Respondents were from all practice areas and firm sizes.</a:t>
            </a:r>
          </a:p>
          <a:p>
            <a:r>
              <a:rPr lang="en-CA" dirty="0"/>
              <a:t>The report can be found here:</a:t>
            </a:r>
          </a:p>
          <a:p>
            <a:pPr marL="539750" lvl="2" indent="0">
              <a:buNone/>
            </a:pPr>
            <a:r>
              <a:rPr lang="fr-FR" sz="1200" dirty="0">
                <a:hlinkClick r:id="rId2"/>
              </a:rPr>
              <a:t>EN_Report_Cadieux-et-al_Universite-de-Sherbrooke_FINAL.pdf (flsc.ca)</a:t>
            </a:r>
            <a:endParaRPr lang="en-CA" sz="1200" u="sng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28E39A-BFC0-E19F-C031-F0861A716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539925" cy="22895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18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Recommendations for Legal Employers from US Task Force Report</a:t>
            </a:r>
            <a:br>
              <a:rPr lang="en-CA" b="1" dirty="0"/>
            </a:b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CA" sz="1800" dirty="0"/>
          </a:p>
          <a:p>
            <a:pPr lvl="1"/>
            <a:r>
              <a:rPr lang="en-CA" sz="1800" dirty="0"/>
              <a:t>Appoint a Wellness Advocate or form a Wellness Committee – have someone be responsible</a:t>
            </a:r>
          </a:p>
          <a:p>
            <a:pPr lvl="1"/>
            <a:r>
              <a:rPr lang="en-CA" sz="1800" dirty="0"/>
              <a:t>Provide training and education – consider making it mandatory</a:t>
            </a:r>
          </a:p>
          <a:p>
            <a:pPr lvl="1"/>
            <a:r>
              <a:rPr lang="en-CA" sz="1800" dirty="0"/>
              <a:t>Ask employees how they are doing – but be careful not to further stigmatize</a:t>
            </a:r>
          </a:p>
          <a:p>
            <a:pPr lvl="1"/>
            <a:r>
              <a:rPr lang="en-CA" sz="1800" dirty="0"/>
              <a:t>Let people know the resources that are available, and encourage people to use them</a:t>
            </a:r>
          </a:p>
          <a:p>
            <a:pPr marL="265113" lvl="1" indent="0">
              <a:buNone/>
            </a:pPr>
            <a:endParaRPr lang="en-CA" sz="1800" dirty="0"/>
          </a:p>
          <a:p>
            <a:pPr lvl="1"/>
            <a:endParaRPr lang="en-CA" sz="1800" dirty="0"/>
          </a:p>
          <a:p>
            <a:pPr lvl="1"/>
            <a:endParaRPr lang="en-CA" sz="1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328FBE-8324-DD43-BF41-BD23F3A83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263105" cy="273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593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1C98D-B384-F9E5-90E4-E1D7689E3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67495"/>
            <a:ext cx="7992888" cy="856455"/>
          </a:xfrm>
        </p:spPr>
        <p:txBody>
          <a:bodyPr/>
          <a:lstStyle/>
          <a:p>
            <a:r>
              <a:rPr lang="en-CA" sz="3200" dirty="0"/>
              <a:t>Recommendations from the National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89BF4-0EA9-7A5E-413E-E68C56438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sz="2000" dirty="0"/>
              <a:t>Promote mentoring</a:t>
            </a:r>
          </a:p>
          <a:p>
            <a:pPr lvl="1"/>
            <a:r>
              <a:rPr lang="en-CA" sz="2000" dirty="0"/>
              <a:t>Remove billable hours targets for the first two years of practice</a:t>
            </a:r>
          </a:p>
          <a:p>
            <a:pPr lvl="1"/>
            <a:r>
              <a:rPr lang="en-CA" sz="2000" dirty="0"/>
              <a:t>Create specific CPD programs tailored to the risk factors</a:t>
            </a:r>
          </a:p>
          <a:p>
            <a:pPr lvl="1"/>
            <a:r>
              <a:rPr lang="en-CA" sz="2000" dirty="0"/>
              <a:t>Implement coaching programs</a:t>
            </a:r>
          </a:p>
          <a:p>
            <a:pPr lvl="1"/>
            <a:r>
              <a:rPr lang="en-CA" sz="2000" dirty="0"/>
              <a:t>Create awareness campaigns</a:t>
            </a:r>
          </a:p>
          <a:p>
            <a:pPr lvl="1"/>
            <a:r>
              <a:rPr lang="en-CA" sz="2000" dirty="0"/>
              <a:t>Create alternative discipline processes</a:t>
            </a:r>
          </a:p>
          <a:p>
            <a:pPr lvl="1"/>
            <a:r>
              <a:rPr lang="en-CA" sz="2000" dirty="0"/>
              <a:t>Promote internal resources</a:t>
            </a:r>
          </a:p>
          <a:p>
            <a:pPr lvl="1"/>
            <a:r>
              <a:rPr lang="en-CA" sz="2000" dirty="0"/>
              <a:t>Develop a diversity policy</a:t>
            </a:r>
          </a:p>
          <a:p>
            <a:pPr marL="265113" lvl="1" indent="0">
              <a:buNone/>
            </a:pPr>
            <a:endParaRPr lang="en-CA" sz="2000" dirty="0"/>
          </a:p>
          <a:p>
            <a:pPr lvl="1"/>
            <a:endParaRPr lang="en-CA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A4818D-E911-882D-D69A-612E1F30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96445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611DC-7FFA-A6C6-F9FE-E541C5959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BC89A-1D04-A25F-1DCC-1A629E925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CA" sz="2000" dirty="0"/>
          </a:p>
          <a:p>
            <a:pPr lvl="1"/>
            <a:r>
              <a:rPr lang="en-CA" sz="2000" dirty="0"/>
              <a:t>Collect data</a:t>
            </a:r>
          </a:p>
          <a:p>
            <a:pPr lvl="1"/>
            <a:r>
              <a:rPr lang="en-CA" sz="2000" dirty="0"/>
              <a:t>Allow people to disconnect</a:t>
            </a:r>
          </a:p>
          <a:p>
            <a:pPr lvl="1"/>
            <a:r>
              <a:rPr lang="en-CA" sz="2000" dirty="0"/>
              <a:t>Permit flexible work and remote work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BC16DB-59EA-C81E-2CD8-8AF579325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71212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What Can/Should Individual Lawyers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/>
              <a:t>Become informed about these issues and conditions – seek to understand them in a non-stigmatizing way.</a:t>
            </a:r>
          </a:p>
          <a:p>
            <a:r>
              <a:rPr lang="en-CA" sz="2000" dirty="0"/>
              <a:t>Advocate for greater resources and support to be provided by employers, Law Societies and other bodies.</a:t>
            </a:r>
          </a:p>
          <a:p>
            <a:r>
              <a:rPr lang="en-CA" sz="2000" dirty="0"/>
              <a:t>Engage with colleagues to actively reduce stigma associated with mental health and substance use issues.</a:t>
            </a:r>
          </a:p>
          <a:p>
            <a:r>
              <a:rPr lang="en-CA" sz="2000" dirty="0"/>
              <a:t>Be mindful of how you and those around you are doing.</a:t>
            </a:r>
          </a:p>
          <a:p>
            <a:r>
              <a:rPr lang="en-CA" sz="2000" dirty="0"/>
              <a:t>Be willing to talk about these issues and to listen to others.</a:t>
            </a:r>
          </a:p>
          <a:p>
            <a:r>
              <a:rPr lang="en-CA" sz="2000" dirty="0"/>
              <a:t>Don’t put up your own barriers to seeking support.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05212B-30E0-F622-D8D0-FF7D84DE7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236316" cy="23788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27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27282-B999-4E9E-9EA3-472D9B54B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D96A8-9748-4879-848B-C1A467634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Questions?</a:t>
            </a:r>
          </a:p>
          <a:p>
            <a:r>
              <a:rPr lang="en-CA" dirty="0"/>
              <a:t>Comments?</a:t>
            </a:r>
          </a:p>
          <a:p>
            <a:r>
              <a:rPr lang="en-CA" dirty="0"/>
              <a:t>Discussion?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607D04-ADC4-0BEA-7833-42F2F444E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405980" cy="23788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8092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8714B-7FA4-4387-A0FE-C7B486FD1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2FB92-9A98-424C-BF7B-8CB2DEB60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Thank you for attending!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4A29B2-A816-0965-598C-10F4C089E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218456" cy="22002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30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A221B-5977-2805-A141-B1353B5A2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2795-86E0-1BD1-CCB1-3E844F35C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dirty="0"/>
              <a:t>The Report provides a great deal of data about the experiences of Canadian legal professionals in terms of mental health and substance use issues.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It illustrates the intersectionality of these experiences for those who have been traditionally under-represented and discriminated against.</a:t>
            </a:r>
          </a:p>
        </p:txBody>
      </p:sp>
    </p:spTree>
    <p:extLst>
      <p:ext uri="{BB962C8B-B14F-4D97-AF65-F5344CB8AC3E}">
        <p14:creationId xmlns:p14="http://schemas.microsoft.com/office/powerpoint/2010/main" val="121953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F7971-7EE3-4EBE-8C70-0B4B2AEA3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Psychological Distress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1B0A-9A2E-4049-9920-64CA93E87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200150"/>
            <a:ext cx="7992888" cy="3387825"/>
          </a:xfrm>
        </p:spPr>
        <p:txBody>
          <a:bodyPr/>
          <a:lstStyle/>
          <a:p>
            <a:r>
              <a:rPr lang="en-CA" sz="2400" dirty="0"/>
              <a:t>Overall, 59.4% of legal professionals experience psychological distress.</a:t>
            </a:r>
          </a:p>
          <a:p>
            <a:r>
              <a:rPr lang="en-CA" sz="2400" dirty="0"/>
              <a:t>Groups experiencing the highest levels of distress:</a:t>
            </a:r>
          </a:p>
          <a:p>
            <a:pPr lvl="1"/>
            <a:r>
              <a:rPr lang="en-CA" sz="2000" dirty="0"/>
              <a:t>Women legal professionals – 63.7%</a:t>
            </a:r>
          </a:p>
          <a:p>
            <a:pPr lvl="1"/>
            <a:r>
              <a:rPr lang="en-CA" sz="2000" dirty="0"/>
              <a:t>Legal professionals with fewer than 10 years’ experience - 70.8%</a:t>
            </a:r>
          </a:p>
          <a:p>
            <a:pPr lvl="1"/>
            <a:r>
              <a:rPr lang="en-CA" sz="2000" dirty="0"/>
              <a:t>Legal professionals living with a disability – 74.3%</a:t>
            </a:r>
          </a:p>
          <a:p>
            <a:pPr lvl="1"/>
            <a:r>
              <a:rPr lang="en-CA" sz="2000" dirty="0"/>
              <a:t>Legal professionals who identify as LGBTQ2S+ - 69.3%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9FB596-BC6F-2585-8EC7-0B4F0CF14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459558" cy="273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8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74B5E-4512-4275-8CA1-32D7D0D11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8ED44-1905-4816-A8D2-A144DF6B6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/>
              <a:t>Overall, 28.6% of legal professionals experience “moderate to severe” depression disorder.</a:t>
            </a:r>
          </a:p>
          <a:p>
            <a:r>
              <a:rPr lang="en-CA" sz="2000" dirty="0"/>
              <a:t>General public (measured in late 2020) 15%.</a:t>
            </a:r>
          </a:p>
          <a:p>
            <a:r>
              <a:rPr lang="en-CA" sz="2000" dirty="0"/>
              <a:t>Groups experiencing the highest levels of depression:</a:t>
            </a:r>
          </a:p>
          <a:p>
            <a:pPr lvl="1"/>
            <a:r>
              <a:rPr lang="en-CA" sz="1800" dirty="0"/>
              <a:t>Legal professionals with fewer than 10 years’ experience – 36.4%</a:t>
            </a:r>
          </a:p>
          <a:p>
            <a:pPr lvl="1"/>
            <a:r>
              <a:rPr lang="en-CA" sz="1800" dirty="0"/>
              <a:t>Indigenous legal professionals – 33.3%</a:t>
            </a:r>
          </a:p>
          <a:p>
            <a:pPr lvl="1"/>
            <a:r>
              <a:rPr lang="en-CA" sz="1800" dirty="0"/>
              <a:t>Legal professionals working in the education sector – 31.4%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77B31-52C7-2F55-4D50-6D1263072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316683" cy="2736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19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4AB6B-4688-4717-8D70-89776AE34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823BF-6EBD-4902-90D7-3BAEF2B3F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Overall, 35.7% of legal professionals experience anxiety disorder.</a:t>
            </a:r>
          </a:p>
          <a:p>
            <a:r>
              <a:rPr lang="en-CA" sz="2400" dirty="0"/>
              <a:t>General public (measured in late 2020) 13%.</a:t>
            </a:r>
          </a:p>
          <a:p>
            <a:r>
              <a:rPr lang="en-CA" sz="2400" dirty="0"/>
              <a:t>Groups experiencing the highest levels of anxiety</a:t>
            </a:r>
            <a:r>
              <a:rPr lang="en-CA" sz="2000" dirty="0"/>
              <a:t>:</a:t>
            </a:r>
          </a:p>
          <a:p>
            <a:pPr lvl="1"/>
            <a:r>
              <a:rPr lang="en-CA" sz="1600" dirty="0"/>
              <a:t>Legal professionals with fewer than 15 years’ experience – 45.2%.</a:t>
            </a:r>
          </a:p>
          <a:p>
            <a:pPr lvl="1"/>
            <a:r>
              <a:rPr lang="en-CA" sz="1600" dirty="0"/>
              <a:t>Women legal professionals – 42.6%</a:t>
            </a:r>
          </a:p>
          <a:p>
            <a:pPr lvl="1"/>
            <a:r>
              <a:rPr lang="en-CA" sz="1600" dirty="0"/>
              <a:t>Legal professionals in private practice – 36.8%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925BE2-3D99-FD0B-60AF-64A2A898E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307753" cy="30038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422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F27AE-0EF0-42CA-9DEB-248607698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Content Warning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E10D0-B851-4021-8358-CA6BDBE93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For those who may be traumatized by discussion of suicide, the next three slides discuss legal professionals’ experiences with suicidal ideation.</a:t>
            </a:r>
          </a:p>
          <a:p>
            <a:r>
              <a:rPr lang="en-CA" dirty="0"/>
              <a:t>Please feel free to step away for a few moments, if necessary.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C98EA1-D7C9-212F-64D1-8CFA68E9B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11488" y="4781522"/>
            <a:ext cx="2352402" cy="28252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16="http://schemas.microsoft.com/office/drawing/2014/main"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Firm2">
  <a:themeElements>
    <a:clrScheme name="Firm2">
      <a:dk1>
        <a:srgbClr val="1E1E1E"/>
      </a:dk1>
      <a:lt1>
        <a:sysClr val="window" lastClr="FFFFFF"/>
      </a:lt1>
      <a:dk2>
        <a:srgbClr val="1E1E1E"/>
      </a:dk2>
      <a:lt2>
        <a:srgbClr val="FFFFFF"/>
      </a:lt2>
      <a:accent1>
        <a:srgbClr val="000000"/>
      </a:accent1>
      <a:accent2>
        <a:srgbClr val="DAD1CC"/>
      </a:accent2>
      <a:accent3>
        <a:srgbClr val="FF4614"/>
      </a:accent3>
      <a:accent4>
        <a:srgbClr val="F2F2F2"/>
      </a:accent4>
      <a:accent5>
        <a:srgbClr val="81716A"/>
      </a:accent5>
      <a:accent6>
        <a:srgbClr val="FFFFFF"/>
      </a:accent6>
      <a:hlink>
        <a:srgbClr val="FF4614"/>
      </a:hlink>
      <a:folHlink>
        <a:srgbClr val="81716A"/>
      </a:folHlink>
    </a:clrScheme>
    <a:fontScheme name="Firm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4.potx" id="{9227662C-5EBE-4632-B961-A0262818EF03}" vid="{E5C224FB-D879-451D-B445-B2F59040FC92}"/>
    </a:ext>
  </a:extLst>
</a:theme>
</file>

<file path=ppt/theme/theme2.xml><?xml version="1.0" encoding="utf-8"?>
<a:theme xmlns:a="http://schemas.openxmlformats.org/drawingml/2006/main" name="blank">
  <a:themeElements>
    <a:clrScheme name="Firm2">
      <a:dk1>
        <a:srgbClr val="1E1E1E"/>
      </a:dk1>
      <a:lt1>
        <a:sysClr val="window" lastClr="FFFFFF"/>
      </a:lt1>
      <a:dk2>
        <a:srgbClr val="1E1E1E"/>
      </a:dk2>
      <a:lt2>
        <a:srgbClr val="FFFFFF"/>
      </a:lt2>
      <a:accent1>
        <a:srgbClr val="000000"/>
      </a:accent1>
      <a:accent2>
        <a:srgbClr val="DAD1CC"/>
      </a:accent2>
      <a:accent3>
        <a:srgbClr val="FF4614"/>
      </a:accent3>
      <a:accent4>
        <a:srgbClr val="F2F2F2"/>
      </a:accent4>
      <a:accent5>
        <a:srgbClr val="81716A"/>
      </a:accent5>
      <a:accent6>
        <a:srgbClr val="FFFFFF"/>
      </a:accent6>
      <a:hlink>
        <a:srgbClr val="FF4614"/>
      </a:hlink>
      <a:folHlink>
        <a:srgbClr val="81716A"/>
      </a:folHlink>
    </a:clrScheme>
    <a:fontScheme name="Firm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2535</Words>
  <Application>Microsoft Office PowerPoint</Application>
  <PresentationFormat>On-screen Show (16:9)</PresentationFormat>
  <Paragraphs>248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Georgia</vt:lpstr>
      <vt:lpstr>2_Firm2</vt:lpstr>
      <vt:lpstr>blank</vt:lpstr>
      <vt:lpstr>The National Study on the Health of Canadian Legal Professionals  </vt:lpstr>
      <vt:lpstr>Introduction</vt:lpstr>
      <vt:lpstr>The Report</vt:lpstr>
      <vt:lpstr>PowerPoint Presentation</vt:lpstr>
      <vt:lpstr>PowerPoint Presentation</vt:lpstr>
      <vt:lpstr>Psychological Distress</vt:lpstr>
      <vt:lpstr>Depression</vt:lpstr>
      <vt:lpstr>Anxiety</vt:lpstr>
      <vt:lpstr>Content Warning</vt:lpstr>
      <vt:lpstr>Suicidal Ideation</vt:lpstr>
      <vt:lpstr>Suicidal Ideation</vt:lpstr>
      <vt:lpstr>Suicidal Ideation</vt:lpstr>
      <vt:lpstr>Burnout</vt:lpstr>
      <vt:lpstr>Mental Health and Demographics (unweighted)</vt:lpstr>
      <vt:lpstr>LGBTQ2S+ Legal Professionals</vt:lpstr>
      <vt:lpstr>Legal Professionals Living with a Disability</vt:lpstr>
      <vt:lpstr>Incivility </vt:lpstr>
      <vt:lpstr>Intersectionality </vt:lpstr>
      <vt:lpstr>Areas of Practice</vt:lpstr>
      <vt:lpstr>Billable Hours</vt:lpstr>
      <vt:lpstr>Billable Hours</vt:lpstr>
      <vt:lpstr>Alcohol Use </vt:lpstr>
      <vt:lpstr>Illegal Drug Use</vt:lpstr>
      <vt:lpstr>The Dichotomy of Stigma</vt:lpstr>
      <vt:lpstr>Why are Legal Professionals Susceptible?</vt:lpstr>
      <vt:lpstr>The Role of Self-Doubt/Perfectionism/Imposter Syndrome</vt:lpstr>
      <vt:lpstr>PowerPoint Presentation</vt:lpstr>
      <vt:lpstr>PowerPoint Presentation</vt:lpstr>
      <vt:lpstr>Addressing These Issues</vt:lpstr>
      <vt:lpstr>PowerPoint Presentation</vt:lpstr>
      <vt:lpstr>Seeking Support</vt:lpstr>
      <vt:lpstr>Reasons for Not Seeking Support</vt:lpstr>
      <vt:lpstr>Assistance Programs</vt:lpstr>
      <vt:lpstr>Assistance Programs</vt:lpstr>
      <vt:lpstr>What has the LSBC Done?</vt:lpstr>
      <vt:lpstr>What has the LSBC Done?</vt:lpstr>
      <vt:lpstr>What has the LSBC Done?</vt:lpstr>
      <vt:lpstr>What has the LSBC Done?</vt:lpstr>
      <vt:lpstr>What Can Firms and Legal Employers Do?</vt:lpstr>
      <vt:lpstr>Recommendations for Legal Employers from US Task Force Report </vt:lpstr>
      <vt:lpstr>Recommendations from the National Study</vt:lpstr>
      <vt:lpstr>PowerPoint Presentation</vt:lpstr>
      <vt:lpstr>What Can/Should Individual Lawyers Do?</vt:lpstr>
      <vt:lpstr>Q&amp;A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National Study on the Health of Canadian Legal Professionals  </dc:title>
  <dc:creator>Lynn Pigage</dc:creator>
  <cp:lastModifiedBy>Lynn Pigage</cp:lastModifiedBy>
  <cp:revision>1</cp:revision>
  <cp:lastPrinted>1900-01-01T05:00:00Z</cp:lastPrinted>
  <dcterms:created xsi:type="dcterms:W3CDTF">1900-01-01T05:00:00Z</dcterms:created>
  <dcterms:modified xsi:type="dcterms:W3CDTF">2023-07-11T14:55:10Z</dcterms:modified>
</cp:coreProperties>
</file>