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81" r:id="rId4"/>
    <p:sldId id="283" r:id="rId5"/>
    <p:sldId id="284" r:id="rId6"/>
    <p:sldId id="282" r:id="rId7"/>
    <p:sldId id="285" r:id="rId8"/>
    <p:sldId id="286" r:id="rId9"/>
    <p:sldId id="258" r:id="rId10"/>
    <p:sldId id="259" r:id="rId11"/>
    <p:sldId id="260" r:id="rId12"/>
    <p:sldId id="261" r:id="rId13"/>
    <p:sldId id="262" r:id="rId14"/>
    <p:sldId id="263" r:id="rId15"/>
    <p:sldId id="276" r:id="rId16"/>
    <p:sldId id="264" r:id="rId17"/>
    <p:sldId id="267" r:id="rId18"/>
    <p:sldId id="268" r:id="rId19"/>
    <p:sldId id="269" r:id="rId20"/>
    <p:sldId id="266" r:id="rId21"/>
    <p:sldId id="265"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77" autoAdjust="0"/>
    <p:restoredTop sz="94627"/>
  </p:normalViewPr>
  <p:slideViewPr>
    <p:cSldViewPr snapToGrid="0">
      <p:cViewPr varScale="1">
        <p:scale>
          <a:sx n="71" d="100"/>
          <a:sy n="71" d="100"/>
        </p:scale>
        <p:origin x="6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317078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48751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37421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3955253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3515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2197903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574774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21463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358837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D7D690-EC40-40CA-B1C0-B3141C98929C}"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412537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D7D690-EC40-40CA-B1C0-B3141C98929C}"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2596483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D7D690-EC40-40CA-B1C0-B3141C98929C}"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141782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D7D690-EC40-40CA-B1C0-B3141C98929C}"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1391790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D7D690-EC40-40CA-B1C0-B3141C98929C}"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38439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D7D690-EC40-40CA-B1C0-B3141C98929C}"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289197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D7D690-EC40-40CA-B1C0-B3141C98929C}"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6B7A8-DD8D-4D00-8BBD-8B83592BE158}" type="slidenum">
              <a:rPr lang="en-US" smtClean="0"/>
              <a:t>‹#›</a:t>
            </a:fld>
            <a:endParaRPr lang="en-US"/>
          </a:p>
        </p:txBody>
      </p:sp>
    </p:spTree>
    <p:extLst>
      <p:ext uri="{BB962C8B-B14F-4D97-AF65-F5344CB8AC3E}">
        <p14:creationId xmlns:p14="http://schemas.microsoft.com/office/powerpoint/2010/main" val="2976559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D7D690-EC40-40CA-B1C0-B3141C98929C}" type="datetimeFigureOut">
              <a:rPr lang="en-US" smtClean="0"/>
              <a:t>11/5/2024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FC6B7A8-DD8D-4D00-8BBD-8B83592BE158}" type="slidenum">
              <a:rPr lang="en-US" smtClean="0"/>
              <a:t>‹#›</a:t>
            </a:fld>
            <a:endParaRPr lang="en-US"/>
          </a:p>
        </p:txBody>
      </p:sp>
    </p:spTree>
    <p:extLst>
      <p:ext uri="{BB962C8B-B14F-4D97-AF65-F5344CB8AC3E}">
        <p14:creationId xmlns:p14="http://schemas.microsoft.com/office/powerpoint/2010/main" val="206474928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5F1BC-E725-2F09-C4D0-A44CD5A86A8E}"/>
              </a:ext>
            </a:extLst>
          </p:cNvPr>
          <p:cNvSpPr>
            <a:spLocks noGrp="1"/>
          </p:cNvSpPr>
          <p:nvPr>
            <p:ph type="ctrTitle"/>
          </p:nvPr>
        </p:nvSpPr>
        <p:spPr>
          <a:xfrm>
            <a:off x="1524000" y="1122363"/>
            <a:ext cx="9144000" cy="1829181"/>
          </a:xfrm>
        </p:spPr>
        <p:txBody>
          <a:bodyPr>
            <a:normAutofit/>
          </a:bodyPr>
          <a:lstStyle/>
          <a:p>
            <a:pPr algn="ctr"/>
            <a:r>
              <a:rPr lang="en-CA" b="1" dirty="0">
                <a:solidFill>
                  <a:schemeClr val="tx1"/>
                </a:solidFill>
              </a:rPr>
              <a:t>Keeping our Elders Safe </a:t>
            </a:r>
            <a:endParaRPr lang="en-US" dirty="0">
              <a:solidFill>
                <a:schemeClr val="tx1"/>
              </a:solidFill>
            </a:endParaRPr>
          </a:p>
        </p:txBody>
      </p:sp>
      <p:sp>
        <p:nvSpPr>
          <p:cNvPr id="3" name="Subtitle 2">
            <a:extLst>
              <a:ext uri="{FF2B5EF4-FFF2-40B4-BE49-F238E27FC236}">
                <a16:creationId xmlns:a16="http://schemas.microsoft.com/office/drawing/2014/main" id="{21A36BDA-AA68-7CF3-397B-AC574B558B14}"/>
              </a:ext>
            </a:extLst>
          </p:cNvPr>
          <p:cNvSpPr>
            <a:spLocks noGrp="1"/>
          </p:cNvSpPr>
          <p:nvPr>
            <p:ph type="subTitle" idx="1"/>
          </p:nvPr>
        </p:nvSpPr>
        <p:spPr/>
        <p:txBody>
          <a:bodyPr>
            <a:normAutofit/>
          </a:bodyPr>
          <a:lstStyle/>
          <a:p>
            <a:r>
              <a:rPr lang="en-CA" sz="2800" b="1" dirty="0">
                <a:solidFill>
                  <a:schemeClr val="tx1"/>
                </a:solidFill>
              </a:rPr>
              <a:t>Practical steps your clients can take</a:t>
            </a:r>
          </a:p>
          <a:p>
            <a:r>
              <a:rPr lang="en-CA" sz="2800" b="1" dirty="0">
                <a:solidFill>
                  <a:schemeClr val="tx1"/>
                </a:solidFill>
              </a:rPr>
              <a:t> regarding Adult Protection and Guardianship</a:t>
            </a:r>
            <a:endParaRPr lang="en-US" sz="2800" dirty="0">
              <a:solidFill>
                <a:schemeClr val="tx1"/>
              </a:solidFill>
            </a:endParaRPr>
          </a:p>
        </p:txBody>
      </p:sp>
    </p:spTree>
    <p:extLst>
      <p:ext uri="{BB962C8B-B14F-4D97-AF65-F5344CB8AC3E}">
        <p14:creationId xmlns:p14="http://schemas.microsoft.com/office/powerpoint/2010/main" val="22774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93D7F-4733-4C37-139D-9F38FB65B18B}"/>
              </a:ext>
            </a:extLst>
          </p:cNvPr>
          <p:cNvSpPr>
            <a:spLocks noGrp="1"/>
          </p:cNvSpPr>
          <p:nvPr>
            <p:ph type="title"/>
          </p:nvPr>
        </p:nvSpPr>
        <p:spPr>
          <a:xfrm>
            <a:off x="1401288" y="676895"/>
            <a:ext cx="7872714" cy="777152"/>
          </a:xfrm>
        </p:spPr>
        <p:txBody>
          <a:bodyPr/>
          <a:lstStyle/>
          <a:p>
            <a:pPr algn="ctr"/>
            <a:r>
              <a:rPr lang="en-CA" dirty="0"/>
              <a:t>Presumption of Capability (section 3)</a:t>
            </a:r>
            <a:endParaRPr lang="en-US" dirty="0"/>
          </a:p>
        </p:txBody>
      </p:sp>
      <p:sp>
        <p:nvSpPr>
          <p:cNvPr id="3" name="Content Placeholder 2">
            <a:extLst>
              <a:ext uri="{FF2B5EF4-FFF2-40B4-BE49-F238E27FC236}">
                <a16:creationId xmlns:a16="http://schemas.microsoft.com/office/drawing/2014/main" id="{C301F8F2-E611-16F1-5302-6D36E2636D9A}"/>
              </a:ext>
            </a:extLst>
          </p:cNvPr>
          <p:cNvSpPr>
            <a:spLocks noGrp="1"/>
          </p:cNvSpPr>
          <p:nvPr>
            <p:ph idx="1"/>
          </p:nvPr>
        </p:nvSpPr>
        <p:spPr>
          <a:xfrm>
            <a:off x="677334" y="1693889"/>
            <a:ext cx="8596668" cy="4347473"/>
          </a:xfrm>
        </p:spPr>
        <p:txBody>
          <a:bodyPr>
            <a:normAutofit/>
          </a:bodyPr>
          <a:lstStyle/>
          <a:p>
            <a:pPr marL="514350" indent="-514350">
              <a:buAutoNum type="arabicParenBoth"/>
            </a:pPr>
            <a:r>
              <a:rPr lang="en-US" sz="2400" dirty="0"/>
              <a:t>Until the contrary is demonstrated, every adult is presumed to be capable of managing their affairs. </a:t>
            </a:r>
          </a:p>
          <a:p>
            <a:pPr marL="514350" indent="-514350">
              <a:buAutoNum type="arabicParenBoth"/>
            </a:pPr>
            <a:r>
              <a:rPr lang="en-US" sz="2400" dirty="0"/>
              <a:t> An adult's way of communicating with others is not grounds for deciding that they are incapable of managing their affairs.</a:t>
            </a:r>
          </a:p>
        </p:txBody>
      </p:sp>
    </p:spTree>
    <p:extLst>
      <p:ext uri="{BB962C8B-B14F-4D97-AF65-F5344CB8AC3E}">
        <p14:creationId xmlns:p14="http://schemas.microsoft.com/office/powerpoint/2010/main" val="483369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20F56-ED5C-E1D3-E70E-337F1D09BE1F}"/>
              </a:ext>
            </a:extLst>
          </p:cNvPr>
          <p:cNvSpPr>
            <a:spLocks noGrp="1"/>
          </p:cNvSpPr>
          <p:nvPr>
            <p:ph type="title"/>
          </p:nvPr>
        </p:nvSpPr>
        <p:spPr>
          <a:xfrm>
            <a:off x="838200" y="365126"/>
            <a:ext cx="10515600" cy="806450"/>
          </a:xfrm>
        </p:spPr>
        <p:txBody>
          <a:bodyPr/>
          <a:lstStyle/>
          <a:p>
            <a:pPr algn="ctr"/>
            <a:r>
              <a:rPr lang="en-CA" dirty="0"/>
              <a:t>Court-Appointed Guardians (Part 3) </a:t>
            </a:r>
            <a:endParaRPr lang="en-US" dirty="0"/>
          </a:p>
        </p:txBody>
      </p:sp>
      <p:sp>
        <p:nvSpPr>
          <p:cNvPr id="3" name="Content Placeholder 2">
            <a:extLst>
              <a:ext uri="{FF2B5EF4-FFF2-40B4-BE49-F238E27FC236}">
                <a16:creationId xmlns:a16="http://schemas.microsoft.com/office/drawing/2014/main" id="{79B48EC9-7112-8BF1-D651-EAB83781E235}"/>
              </a:ext>
            </a:extLst>
          </p:cNvPr>
          <p:cNvSpPr>
            <a:spLocks noGrp="1"/>
          </p:cNvSpPr>
          <p:nvPr>
            <p:ph idx="1"/>
          </p:nvPr>
        </p:nvSpPr>
        <p:spPr>
          <a:xfrm>
            <a:off x="838200" y="1271589"/>
            <a:ext cx="10515600" cy="4914900"/>
          </a:xfrm>
        </p:spPr>
        <p:txBody>
          <a:bodyPr>
            <a:normAutofit lnSpcReduction="10000"/>
          </a:bodyPr>
          <a:lstStyle/>
          <a:p>
            <a:r>
              <a:rPr lang="en-CA" sz="2400" dirty="0"/>
              <a:t>The Public Guardian and Trustee’s publication “How to Apply for Adult Guardianship - Adult Guardianship Self-Help Guide”  (available online)</a:t>
            </a:r>
          </a:p>
          <a:p>
            <a:r>
              <a:rPr lang="en-CA" sz="2400" dirty="0"/>
              <a:t>Guardianship Applications are brought before the Supreme Court.</a:t>
            </a:r>
          </a:p>
          <a:p>
            <a:r>
              <a:rPr lang="en-CA" sz="2400" dirty="0"/>
              <a:t>Guardianship applications are made on prescribed forms found in the Schedule to the </a:t>
            </a:r>
            <a:r>
              <a:rPr lang="en-CA" sz="2400" i="1" dirty="0"/>
              <a:t>Adult Protection and Decision-Making Regulation, </a:t>
            </a:r>
            <a:r>
              <a:rPr lang="en-CA" sz="2400" dirty="0"/>
              <a:t>O.I.C. 2005/078:</a:t>
            </a:r>
          </a:p>
          <a:p>
            <a:pPr marL="0" indent="0">
              <a:buNone/>
            </a:pPr>
            <a:r>
              <a:rPr lang="en-CA" sz="2400" dirty="0"/>
              <a:t>	Form 3 – Guardianship Application</a:t>
            </a:r>
          </a:p>
          <a:p>
            <a:pPr marL="0" indent="0">
              <a:buNone/>
            </a:pPr>
            <a:r>
              <a:rPr lang="en-CA" sz="2400" dirty="0"/>
              <a:t>	Form 4 – Applicant’s Affidavit</a:t>
            </a:r>
          </a:p>
          <a:p>
            <a:pPr marL="0" indent="0">
              <a:buNone/>
            </a:pPr>
            <a:r>
              <a:rPr lang="en-CA" sz="2400" dirty="0"/>
              <a:t>	Form 5 – Statement of Proposed Guardian </a:t>
            </a:r>
          </a:p>
          <a:p>
            <a:pPr marL="0" indent="0">
              <a:buNone/>
            </a:pPr>
            <a:r>
              <a:rPr lang="en-CA" sz="2400" dirty="0"/>
              <a:t>	Form 6 – Incapability Assessment</a:t>
            </a:r>
          </a:p>
          <a:p>
            <a:pPr marL="0" indent="0">
              <a:buNone/>
            </a:pPr>
            <a:r>
              <a:rPr lang="en-CA" sz="2400" dirty="0"/>
              <a:t>	Form 7 – Preliminary Guardianship Plan</a:t>
            </a:r>
          </a:p>
          <a:p>
            <a:endParaRPr lang="en-US" dirty="0"/>
          </a:p>
        </p:txBody>
      </p:sp>
    </p:spTree>
    <p:extLst>
      <p:ext uri="{BB962C8B-B14F-4D97-AF65-F5344CB8AC3E}">
        <p14:creationId xmlns:p14="http://schemas.microsoft.com/office/powerpoint/2010/main" val="4026063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1AC5-99CD-A2C7-3AD7-2A2888EDA819}"/>
              </a:ext>
            </a:extLst>
          </p:cNvPr>
          <p:cNvSpPr>
            <a:spLocks noGrp="1"/>
          </p:cNvSpPr>
          <p:nvPr>
            <p:ph type="title"/>
          </p:nvPr>
        </p:nvSpPr>
        <p:spPr>
          <a:xfrm>
            <a:off x="838200" y="377001"/>
            <a:ext cx="10515600" cy="823149"/>
          </a:xfrm>
        </p:spPr>
        <p:txBody>
          <a:bodyPr/>
          <a:lstStyle/>
          <a:p>
            <a:pPr algn="ctr"/>
            <a:r>
              <a:rPr lang="en-CA" dirty="0"/>
              <a:t>Service of Guardianship Application (section 30)</a:t>
            </a:r>
            <a:endParaRPr lang="en-US" dirty="0"/>
          </a:p>
        </p:txBody>
      </p:sp>
      <p:sp>
        <p:nvSpPr>
          <p:cNvPr id="3" name="Content Placeholder 2">
            <a:extLst>
              <a:ext uri="{FF2B5EF4-FFF2-40B4-BE49-F238E27FC236}">
                <a16:creationId xmlns:a16="http://schemas.microsoft.com/office/drawing/2014/main" id="{BE3515F8-0C9D-D832-3D76-2FD7E8D3A01E}"/>
              </a:ext>
            </a:extLst>
          </p:cNvPr>
          <p:cNvSpPr>
            <a:spLocks noGrp="1"/>
          </p:cNvSpPr>
          <p:nvPr>
            <p:ph idx="1"/>
          </p:nvPr>
        </p:nvSpPr>
        <p:spPr>
          <a:xfrm>
            <a:off x="838200" y="1200148"/>
            <a:ext cx="10515600" cy="5473783"/>
          </a:xfrm>
          <a:noFill/>
        </p:spPr>
        <p:txBody>
          <a:bodyPr>
            <a:noAutofit/>
          </a:bodyPr>
          <a:lstStyle/>
          <a:p>
            <a:pPr marL="0" indent="0">
              <a:buNone/>
            </a:pPr>
            <a:r>
              <a:rPr lang="en-CA" sz="2200" dirty="0"/>
              <a:t>The Guardianship Application and reports and plans must be filed and served at least 7 days before the hearing on the following:</a:t>
            </a:r>
          </a:p>
          <a:p>
            <a:r>
              <a:rPr lang="en-CA" sz="2200" dirty="0"/>
              <a:t>	The adult who is the subject of the hearing</a:t>
            </a:r>
          </a:p>
          <a:p>
            <a:r>
              <a:rPr lang="en-CA" sz="2200" dirty="0"/>
              <a:t>	The adult’s spouse</a:t>
            </a:r>
          </a:p>
          <a:p>
            <a:r>
              <a:rPr lang="en-CA" sz="2200" dirty="0"/>
              <a:t>	If there is an adult child, a parent, an adult sibling or any other adult relative, at least one of them</a:t>
            </a:r>
          </a:p>
          <a:p>
            <a:r>
              <a:rPr lang="en-CA" sz="2200" dirty="0"/>
              <a:t>	The proposed guardian</a:t>
            </a:r>
          </a:p>
          <a:p>
            <a:r>
              <a:rPr lang="en-CA" sz="2200" dirty="0"/>
              <a:t>	The person in charge of any hospital or care facility where the adult is 	admitted or living</a:t>
            </a:r>
          </a:p>
          <a:p>
            <a:r>
              <a:rPr lang="en-CA" sz="2200" dirty="0"/>
              <a:t>	The Public Guardians and Trustee</a:t>
            </a:r>
          </a:p>
          <a:p>
            <a:r>
              <a:rPr lang="en-CA" sz="2200" dirty="0"/>
              <a:t>	Any person authorized to act for the adult under a power of attorney, 	directive, supported decision-making agreement or representation agreement</a:t>
            </a:r>
          </a:p>
          <a:p>
            <a:r>
              <a:rPr lang="en-CA" sz="2200" dirty="0"/>
              <a:t> If the subject of the application is 18 years old, to the person with custody</a:t>
            </a:r>
          </a:p>
          <a:p>
            <a:endParaRPr lang="en-CA" sz="2000" dirty="0"/>
          </a:p>
        </p:txBody>
      </p:sp>
    </p:spTree>
    <p:extLst>
      <p:ext uri="{BB962C8B-B14F-4D97-AF65-F5344CB8AC3E}">
        <p14:creationId xmlns:p14="http://schemas.microsoft.com/office/powerpoint/2010/main" val="1303169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67295-0AC6-2281-8747-B3C2F94CBB5E}"/>
              </a:ext>
            </a:extLst>
          </p:cNvPr>
          <p:cNvSpPr>
            <a:spLocks noGrp="1"/>
          </p:cNvSpPr>
          <p:nvPr>
            <p:ph type="title"/>
          </p:nvPr>
        </p:nvSpPr>
        <p:spPr>
          <a:xfrm>
            <a:off x="2244877" y="553339"/>
            <a:ext cx="8596668" cy="1320800"/>
          </a:xfrm>
        </p:spPr>
        <p:txBody>
          <a:bodyPr/>
          <a:lstStyle/>
          <a:p>
            <a:r>
              <a:rPr lang="en-CA" dirty="0"/>
              <a:t>The Hearing (section 31)</a:t>
            </a:r>
            <a:endParaRPr lang="en-US" dirty="0"/>
          </a:p>
        </p:txBody>
      </p:sp>
      <p:sp>
        <p:nvSpPr>
          <p:cNvPr id="3" name="Content Placeholder 2">
            <a:extLst>
              <a:ext uri="{FF2B5EF4-FFF2-40B4-BE49-F238E27FC236}">
                <a16:creationId xmlns:a16="http://schemas.microsoft.com/office/drawing/2014/main" id="{39B85E5A-15CC-8E12-7EE5-232BB73FDD62}"/>
              </a:ext>
            </a:extLst>
          </p:cNvPr>
          <p:cNvSpPr>
            <a:spLocks noGrp="1"/>
          </p:cNvSpPr>
          <p:nvPr>
            <p:ph idx="1"/>
          </p:nvPr>
        </p:nvSpPr>
        <p:spPr/>
        <p:txBody>
          <a:bodyPr>
            <a:normAutofit/>
          </a:bodyPr>
          <a:lstStyle/>
          <a:p>
            <a:r>
              <a:rPr lang="en-CA" sz="2400" dirty="0"/>
              <a:t>Informal process.</a:t>
            </a:r>
          </a:p>
          <a:p>
            <a:r>
              <a:rPr lang="en-CA" sz="2400" dirty="0"/>
              <a:t>The onus is on the applicant to establish that the person needs a guardian.</a:t>
            </a:r>
            <a:endParaRPr lang="en-US" sz="2400" dirty="0"/>
          </a:p>
        </p:txBody>
      </p:sp>
    </p:spTree>
    <p:extLst>
      <p:ext uri="{BB962C8B-B14F-4D97-AF65-F5344CB8AC3E}">
        <p14:creationId xmlns:p14="http://schemas.microsoft.com/office/powerpoint/2010/main" val="2598876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F4600-8B89-9DB4-E7D3-11D28A309BDB}"/>
              </a:ext>
            </a:extLst>
          </p:cNvPr>
          <p:cNvSpPr>
            <a:spLocks noGrp="1"/>
          </p:cNvSpPr>
          <p:nvPr>
            <p:ph type="title"/>
          </p:nvPr>
        </p:nvSpPr>
        <p:spPr>
          <a:xfrm>
            <a:off x="2244877" y="524373"/>
            <a:ext cx="8596668" cy="1320800"/>
          </a:xfrm>
        </p:spPr>
        <p:txBody>
          <a:bodyPr/>
          <a:lstStyle/>
          <a:p>
            <a:r>
              <a:rPr lang="en-CA" dirty="0"/>
              <a:t>The Test (section 32)</a:t>
            </a:r>
            <a:endParaRPr lang="en-US" dirty="0"/>
          </a:p>
        </p:txBody>
      </p:sp>
      <p:sp>
        <p:nvSpPr>
          <p:cNvPr id="3" name="Content Placeholder 2">
            <a:extLst>
              <a:ext uri="{FF2B5EF4-FFF2-40B4-BE49-F238E27FC236}">
                <a16:creationId xmlns:a16="http://schemas.microsoft.com/office/drawing/2014/main" id="{22B75715-2E01-ABCC-ED32-5DE5773AEDF1}"/>
              </a:ext>
            </a:extLst>
          </p:cNvPr>
          <p:cNvSpPr>
            <a:spLocks noGrp="1"/>
          </p:cNvSpPr>
          <p:nvPr>
            <p:ph idx="1"/>
          </p:nvPr>
        </p:nvSpPr>
        <p:spPr>
          <a:xfrm>
            <a:off x="807962" y="1792454"/>
            <a:ext cx="8596668" cy="3880773"/>
          </a:xfrm>
        </p:spPr>
        <p:txBody>
          <a:bodyPr>
            <a:normAutofit/>
          </a:bodyPr>
          <a:lstStyle/>
          <a:p>
            <a:pPr marL="0" indent="0">
              <a:buNone/>
            </a:pPr>
            <a:r>
              <a:rPr lang="en-CA" sz="2400" dirty="0"/>
              <a:t>The court must be satisfied that </a:t>
            </a:r>
          </a:p>
          <a:p>
            <a:r>
              <a:rPr lang="en-CA" sz="2400" dirty="0"/>
              <a:t>the adult is incapable of managing some or all of their affairs</a:t>
            </a:r>
          </a:p>
          <a:p>
            <a:r>
              <a:rPr lang="en-CA" sz="2400" dirty="0"/>
              <a:t>the adult needs the care, assistance, and protection of a guardian, and </a:t>
            </a:r>
          </a:p>
          <a:p>
            <a:r>
              <a:rPr lang="en-CA" sz="2400" dirty="0"/>
              <a:t>forms of support and assistance less intrusive than guardianship have been tried or carefully considered. </a:t>
            </a:r>
            <a:endParaRPr lang="en-US" sz="2400" dirty="0"/>
          </a:p>
        </p:txBody>
      </p:sp>
    </p:spTree>
    <p:extLst>
      <p:ext uri="{BB962C8B-B14F-4D97-AF65-F5344CB8AC3E}">
        <p14:creationId xmlns:p14="http://schemas.microsoft.com/office/powerpoint/2010/main" val="1440873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61231-732B-EEDD-8300-A3AD2180B579}"/>
              </a:ext>
            </a:extLst>
          </p:cNvPr>
          <p:cNvSpPr>
            <a:spLocks noGrp="1"/>
          </p:cNvSpPr>
          <p:nvPr>
            <p:ph type="title"/>
          </p:nvPr>
        </p:nvSpPr>
        <p:spPr>
          <a:xfrm>
            <a:off x="1532357" y="74970"/>
            <a:ext cx="8596668" cy="1320800"/>
          </a:xfrm>
        </p:spPr>
        <p:txBody>
          <a:bodyPr/>
          <a:lstStyle/>
          <a:p>
            <a:r>
              <a:rPr lang="en-CA" dirty="0"/>
              <a:t>Form 6 – Incapability Assessments</a:t>
            </a:r>
            <a:endParaRPr lang="en-US" dirty="0"/>
          </a:p>
        </p:txBody>
      </p:sp>
      <p:sp>
        <p:nvSpPr>
          <p:cNvPr id="3" name="Content Placeholder 2">
            <a:extLst>
              <a:ext uri="{FF2B5EF4-FFF2-40B4-BE49-F238E27FC236}">
                <a16:creationId xmlns:a16="http://schemas.microsoft.com/office/drawing/2014/main" id="{4B0252B9-6715-73FB-44B0-0B9DA8DEC965}"/>
              </a:ext>
            </a:extLst>
          </p:cNvPr>
          <p:cNvSpPr>
            <a:spLocks noGrp="1"/>
          </p:cNvSpPr>
          <p:nvPr>
            <p:ph idx="1"/>
          </p:nvPr>
        </p:nvSpPr>
        <p:spPr>
          <a:xfrm>
            <a:off x="427512" y="816638"/>
            <a:ext cx="9001089" cy="5885124"/>
          </a:xfrm>
        </p:spPr>
        <p:txBody>
          <a:bodyPr>
            <a:normAutofit/>
          </a:bodyPr>
          <a:lstStyle/>
          <a:p>
            <a:r>
              <a:rPr lang="en-CA" sz="2000" dirty="0"/>
              <a:t>Who is qualified – medical practitioner, nurse practitioner, registered nurse, a psychologist or an occupational therapist. (s 13 of the </a:t>
            </a:r>
            <a:r>
              <a:rPr lang="en-CA" sz="2000" i="1" dirty="0"/>
              <a:t>Adult Protection and Decision-Making Regulation, </a:t>
            </a:r>
            <a:r>
              <a:rPr lang="en-CA" sz="2000" dirty="0"/>
              <a:t>O.I.C. 2005/078)</a:t>
            </a:r>
          </a:p>
          <a:p>
            <a:r>
              <a:rPr lang="en-CA" sz="2000" dirty="0"/>
              <a:t>An assessor must determine the incapability of an adult to manage all or part of their affairs in accordance with the Guidelines for Conducting Incapability Assessments published by the Department of Justice. (s 14 of the </a:t>
            </a:r>
            <a:r>
              <a:rPr lang="en-CA" sz="2000" i="1" dirty="0"/>
              <a:t>Regulation</a:t>
            </a:r>
            <a:r>
              <a:rPr lang="en-CA" sz="2000" dirty="0"/>
              <a:t>)</a:t>
            </a:r>
          </a:p>
          <a:p>
            <a:r>
              <a:rPr lang="en-CA" sz="2000" dirty="0"/>
              <a:t>There is no single test for determining incapability in North America.  The determination of incapability is a legal determination not a medical one.</a:t>
            </a:r>
          </a:p>
          <a:p>
            <a:r>
              <a:rPr lang="en-CA" sz="2000" dirty="0"/>
              <a:t>As thinking on mental incapability has evolved, definitions and tests have moved away from a global assessment primarily based on a medical diagnosis. Assessments consider medical, cognitive and functional components.</a:t>
            </a:r>
          </a:p>
          <a:p>
            <a:r>
              <a:rPr lang="en-CA" sz="2000" dirty="0"/>
              <a:t>In the Yukon, the test of incapability to manage one’s affairs is defined in the Guidelines as: inability to understand, inability to appreciate the consequences of the decision or lack of decision or, inability to execute or put the decision into action.</a:t>
            </a:r>
          </a:p>
          <a:p>
            <a:pPr marL="0" indent="0">
              <a:buNone/>
            </a:pPr>
            <a:endParaRPr lang="en-US" dirty="0"/>
          </a:p>
        </p:txBody>
      </p:sp>
    </p:spTree>
    <p:extLst>
      <p:ext uri="{BB962C8B-B14F-4D97-AF65-F5344CB8AC3E}">
        <p14:creationId xmlns:p14="http://schemas.microsoft.com/office/powerpoint/2010/main" val="2345998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E273-7383-AD81-7713-ABE499DD5100}"/>
              </a:ext>
            </a:extLst>
          </p:cNvPr>
          <p:cNvSpPr>
            <a:spLocks noGrp="1"/>
          </p:cNvSpPr>
          <p:nvPr>
            <p:ph type="title"/>
          </p:nvPr>
        </p:nvSpPr>
        <p:spPr>
          <a:xfrm>
            <a:off x="1797666" y="407720"/>
            <a:ext cx="8596668" cy="1320800"/>
          </a:xfrm>
        </p:spPr>
        <p:txBody>
          <a:bodyPr/>
          <a:lstStyle/>
          <a:p>
            <a:r>
              <a:rPr lang="en-CA" dirty="0"/>
              <a:t>Suitability Requirements for Guardians (section 33)</a:t>
            </a:r>
            <a:endParaRPr lang="en-US" dirty="0">
              <a:solidFill>
                <a:schemeClr val="bg1"/>
              </a:solidFill>
            </a:endParaRPr>
          </a:p>
        </p:txBody>
      </p:sp>
      <p:sp>
        <p:nvSpPr>
          <p:cNvPr id="3" name="Content Placeholder 2">
            <a:extLst>
              <a:ext uri="{FF2B5EF4-FFF2-40B4-BE49-F238E27FC236}">
                <a16:creationId xmlns:a16="http://schemas.microsoft.com/office/drawing/2014/main" id="{4EF8A15C-B24D-8BC3-AE18-A3CBD0156ED9}"/>
              </a:ext>
            </a:extLst>
          </p:cNvPr>
          <p:cNvSpPr>
            <a:spLocks noGrp="1"/>
          </p:cNvSpPr>
          <p:nvPr>
            <p:ph idx="1"/>
          </p:nvPr>
        </p:nvSpPr>
        <p:spPr>
          <a:xfrm>
            <a:off x="677334" y="1828800"/>
            <a:ext cx="8644610" cy="4621480"/>
          </a:xfrm>
        </p:spPr>
        <p:txBody>
          <a:bodyPr>
            <a:normAutofit/>
          </a:bodyPr>
          <a:lstStyle/>
          <a:p>
            <a:r>
              <a:rPr lang="en-CA" sz="2200" dirty="0"/>
              <a:t>A person must be 19 years of age or more and must agree to comply with the duties of a guardian.</a:t>
            </a:r>
          </a:p>
          <a:p>
            <a:r>
              <a:rPr lang="en-CA" sz="2200" dirty="0"/>
              <a:t>A trust company may be a guardian but only for the purposes of managing financial affairs.</a:t>
            </a:r>
          </a:p>
          <a:p>
            <a:r>
              <a:rPr lang="en-CA" sz="2200" dirty="0"/>
              <a:t>A beneficiary under an adult’s will is not unsuitable for that reason alone.</a:t>
            </a:r>
          </a:p>
          <a:p>
            <a:r>
              <a:rPr lang="en-CA" sz="2200" dirty="0"/>
              <a:t>The court must consider any wishes that the adult expressed when they were capable.</a:t>
            </a:r>
          </a:p>
          <a:p>
            <a:r>
              <a:rPr lang="en-CA" sz="2200" dirty="0"/>
              <a:t>The Public Guardian and Trustee may act as a guardian where there are no other suitable persons available and prepared to act as guardian.</a:t>
            </a:r>
          </a:p>
          <a:p>
            <a:endParaRPr lang="en-US" dirty="0"/>
          </a:p>
        </p:txBody>
      </p:sp>
    </p:spTree>
    <p:extLst>
      <p:ext uri="{BB962C8B-B14F-4D97-AF65-F5344CB8AC3E}">
        <p14:creationId xmlns:p14="http://schemas.microsoft.com/office/powerpoint/2010/main" val="569225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A7B12-ABEC-48F0-507F-5F6D892E752D}"/>
              </a:ext>
            </a:extLst>
          </p:cNvPr>
          <p:cNvSpPr>
            <a:spLocks noGrp="1"/>
          </p:cNvSpPr>
          <p:nvPr>
            <p:ph type="title"/>
          </p:nvPr>
        </p:nvSpPr>
        <p:spPr>
          <a:xfrm>
            <a:off x="1797666" y="469075"/>
            <a:ext cx="8596668" cy="1320800"/>
          </a:xfrm>
        </p:spPr>
        <p:txBody>
          <a:bodyPr/>
          <a:lstStyle/>
          <a:p>
            <a:r>
              <a:rPr lang="en-CA" dirty="0"/>
              <a:t>Guardianship – Areas of Authority (sections 37 and 38)</a:t>
            </a:r>
            <a:endParaRPr lang="en-US" dirty="0"/>
          </a:p>
        </p:txBody>
      </p:sp>
      <p:sp>
        <p:nvSpPr>
          <p:cNvPr id="3" name="Content Placeholder 2">
            <a:extLst>
              <a:ext uri="{FF2B5EF4-FFF2-40B4-BE49-F238E27FC236}">
                <a16:creationId xmlns:a16="http://schemas.microsoft.com/office/drawing/2014/main" id="{861C0D4F-9B30-FF06-D642-45D818CF9B33}"/>
              </a:ext>
            </a:extLst>
          </p:cNvPr>
          <p:cNvSpPr>
            <a:spLocks noGrp="1"/>
          </p:cNvSpPr>
          <p:nvPr>
            <p:ph idx="1"/>
          </p:nvPr>
        </p:nvSpPr>
        <p:spPr>
          <a:xfrm>
            <a:off x="677334" y="1805049"/>
            <a:ext cx="8596668" cy="4583876"/>
          </a:xfrm>
        </p:spPr>
        <p:txBody>
          <a:bodyPr>
            <a:normAutofit lnSpcReduction="10000"/>
          </a:bodyPr>
          <a:lstStyle/>
          <a:p>
            <a:r>
              <a:rPr lang="en-CA" sz="2400" dirty="0"/>
              <a:t>The court may give the guardian only those authorities that are necessary to make or assist in making decisions about the adult’s affairs, that will result in the most effective and least restrictive and intrusive form of assistance and support for the adult, and that are required to provide the care, assistance and protection necessary to meet the adult’s needs.</a:t>
            </a:r>
          </a:p>
          <a:p>
            <a:r>
              <a:rPr lang="en-CA" sz="2400" dirty="0"/>
              <a:t>The APDMA specifies many powers that are commonly granted to guardians including the authority to make decisions regarding the adult’s finances, where an adult should live, whether the adult should work, whether they should receive care or live in a care facility and decisions about their diet, dress, social activities and companions.</a:t>
            </a:r>
          </a:p>
          <a:p>
            <a:endParaRPr lang="en-CA" sz="2200" dirty="0"/>
          </a:p>
          <a:p>
            <a:endParaRPr lang="en-US" dirty="0"/>
          </a:p>
        </p:txBody>
      </p:sp>
    </p:spTree>
    <p:extLst>
      <p:ext uri="{BB962C8B-B14F-4D97-AF65-F5344CB8AC3E}">
        <p14:creationId xmlns:p14="http://schemas.microsoft.com/office/powerpoint/2010/main" val="3370194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1F6B-BE0B-A779-9259-D1D60E076DAE}"/>
              </a:ext>
            </a:extLst>
          </p:cNvPr>
          <p:cNvSpPr>
            <a:spLocks noGrp="1"/>
          </p:cNvSpPr>
          <p:nvPr>
            <p:ph type="title"/>
          </p:nvPr>
        </p:nvSpPr>
        <p:spPr>
          <a:xfrm>
            <a:off x="2529884" y="326573"/>
            <a:ext cx="8596668" cy="1320800"/>
          </a:xfrm>
        </p:spPr>
        <p:txBody>
          <a:bodyPr/>
          <a:lstStyle/>
          <a:p>
            <a:r>
              <a:rPr lang="en-CA" dirty="0"/>
              <a:t>Section 38 continued</a:t>
            </a:r>
            <a:endParaRPr lang="en-US" dirty="0"/>
          </a:p>
        </p:txBody>
      </p:sp>
      <p:sp>
        <p:nvSpPr>
          <p:cNvPr id="3" name="Content Placeholder 2">
            <a:extLst>
              <a:ext uri="{FF2B5EF4-FFF2-40B4-BE49-F238E27FC236}">
                <a16:creationId xmlns:a16="http://schemas.microsoft.com/office/drawing/2014/main" id="{8B67D228-D73C-F34D-1F84-A894C3FCED9C}"/>
              </a:ext>
            </a:extLst>
          </p:cNvPr>
          <p:cNvSpPr>
            <a:spLocks noGrp="1"/>
          </p:cNvSpPr>
          <p:nvPr>
            <p:ph idx="1"/>
          </p:nvPr>
        </p:nvSpPr>
        <p:spPr>
          <a:xfrm>
            <a:off x="677334" y="1274856"/>
            <a:ext cx="8596668" cy="5256571"/>
          </a:xfrm>
        </p:spPr>
        <p:txBody>
          <a:bodyPr>
            <a:noAutofit/>
          </a:bodyPr>
          <a:lstStyle/>
          <a:p>
            <a:r>
              <a:rPr lang="en-CA" sz="2200" dirty="0"/>
              <a:t>Unless given express authority by the court, a guardian does not have the authority to give substitute consent on the adult’s behalf to the adoption of the adult’s child; to commence divorce proceedings on the adult’s behalf; to dispose of the adult’s business or real property; to grant or accept a lease of real or personal property on the adult’s behalf for a period of longer than 3 years; to dispose of the adult’s personal property that is worth more than the amount prescribed by the regulations; to invest the adult’s assets in investments that a trustee is not authorized to make under the </a:t>
            </a:r>
            <a:r>
              <a:rPr lang="en-CA" sz="2200" i="1" dirty="0"/>
              <a:t>Trustee Act; </a:t>
            </a:r>
            <a:r>
              <a:rPr lang="en-CA" sz="2200" dirty="0"/>
              <a:t>or to interfere with the adult’s religious practice.</a:t>
            </a:r>
          </a:p>
          <a:p>
            <a:r>
              <a:rPr lang="en-CA" sz="2200" dirty="0"/>
              <a:t>A guardian cannot be given authority to give or refuse consent on the adult’s behalf to any type of health care that is excluded from the authority of a substitute decision-maker by regulations under the </a:t>
            </a:r>
            <a:r>
              <a:rPr lang="en-CA" sz="2200" i="1" dirty="0"/>
              <a:t>Care Consent Act</a:t>
            </a:r>
            <a:r>
              <a:rPr lang="en-CA" sz="2200" dirty="0"/>
              <a:t>.</a:t>
            </a:r>
            <a:endParaRPr lang="en-US" sz="2200" dirty="0"/>
          </a:p>
          <a:p>
            <a:endParaRPr lang="en-CA" sz="2000" dirty="0"/>
          </a:p>
        </p:txBody>
      </p:sp>
    </p:spTree>
    <p:extLst>
      <p:ext uri="{BB962C8B-B14F-4D97-AF65-F5344CB8AC3E}">
        <p14:creationId xmlns:p14="http://schemas.microsoft.com/office/powerpoint/2010/main" val="2129089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2926-1279-612D-716E-ED8AD57A659C}"/>
              </a:ext>
            </a:extLst>
          </p:cNvPr>
          <p:cNvSpPr>
            <a:spLocks noGrp="1"/>
          </p:cNvSpPr>
          <p:nvPr>
            <p:ph type="title"/>
          </p:nvPr>
        </p:nvSpPr>
        <p:spPr>
          <a:xfrm>
            <a:off x="838200" y="365126"/>
            <a:ext cx="10515600" cy="806450"/>
          </a:xfrm>
        </p:spPr>
        <p:txBody>
          <a:bodyPr/>
          <a:lstStyle/>
          <a:p>
            <a:pPr algn="ctr"/>
            <a:r>
              <a:rPr lang="en-CA" dirty="0"/>
              <a:t>Duties of Guardians (sections 43-46)</a:t>
            </a:r>
            <a:endParaRPr lang="en-US" dirty="0">
              <a:solidFill>
                <a:schemeClr val="bg1"/>
              </a:solidFill>
            </a:endParaRPr>
          </a:p>
        </p:txBody>
      </p:sp>
      <p:sp>
        <p:nvSpPr>
          <p:cNvPr id="3" name="Content Placeholder 2">
            <a:extLst>
              <a:ext uri="{FF2B5EF4-FFF2-40B4-BE49-F238E27FC236}">
                <a16:creationId xmlns:a16="http://schemas.microsoft.com/office/drawing/2014/main" id="{682D863C-C1BD-438D-AEB7-AE0FD92F22C9}"/>
              </a:ext>
            </a:extLst>
          </p:cNvPr>
          <p:cNvSpPr>
            <a:spLocks noGrp="1"/>
          </p:cNvSpPr>
          <p:nvPr>
            <p:ph idx="1"/>
          </p:nvPr>
        </p:nvSpPr>
        <p:spPr>
          <a:xfrm>
            <a:off x="838200" y="1371600"/>
            <a:ext cx="10515600" cy="4805363"/>
          </a:xfrm>
        </p:spPr>
        <p:txBody>
          <a:bodyPr>
            <a:noAutofit/>
          </a:bodyPr>
          <a:lstStyle/>
          <a:p>
            <a:r>
              <a:rPr lang="en-CA" sz="2200" dirty="0"/>
              <a:t>A guardian must act honestly and in good faith, exercise the care diligence and skill of a reasonably prudent person; act within the authority granted in the court order; and encourage and assist the adult to care for, and make decisions about, themselves and manage or participate in managing their own affairs.</a:t>
            </a:r>
          </a:p>
          <a:p>
            <a:r>
              <a:rPr lang="en-CA" sz="2200" dirty="0"/>
              <a:t>When managing an adult’s financial affairs, a guardian is a fiduciary.</a:t>
            </a:r>
          </a:p>
          <a:p>
            <a:r>
              <a:rPr lang="en-CA" sz="2200" dirty="0"/>
              <a:t>A guardian must not dispose of property other than money that the guardian knows is subject to a specific testamentary gift in the adult’s will unless it is necessary to do so to comply with the guardian’s duties.</a:t>
            </a:r>
          </a:p>
          <a:p>
            <a:r>
              <a:rPr lang="en-CA" sz="2200" dirty="0"/>
              <a:t>A guardian has a duty to consult with the adult and comply with their wishes if known and reasonable.</a:t>
            </a:r>
          </a:p>
          <a:p>
            <a:r>
              <a:rPr lang="en-CA" sz="2200" dirty="0"/>
              <a:t>A guardian has a duty to keep records and report.</a:t>
            </a:r>
          </a:p>
          <a:p>
            <a:r>
              <a:rPr lang="en-CA" sz="2200" dirty="0"/>
              <a:t>A guardian has a duty of confidentiality.</a:t>
            </a:r>
          </a:p>
          <a:p>
            <a:endParaRPr lang="en-CA" sz="2200" dirty="0"/>
          </a:p>
        </p:txBody>
      </p:sp>
    </p:spTree>
    <p:extLst>
      <p:ext uri="{BB962C8B-B14F-4D97-AF65-F5344CB8AC3E}">
        <p14:creationId xmlns:p14="http://schemas.microsoft.com/office/powerpoint/2010/main" val="191339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04A34-FD61-B376-EF46-BB3EEF0AF540}"/>
              </a:ext>
            </a:extLst>
          </p:cNvPr>
          <p:cNvSpPr>
            <a:spLocks noGrp="1"/>
          </p:cNvSpPr>
          <p:nvPr>
            <p:ph type="title"/>
          </p:nvPr>
        </p:nvSpPr>
        <p:spPr>
          <a:xfrm>
            <a:off x="677334" y="609600"/>
            <a:ext cx="8596668" cy="904407"/>
          </a:xfrm>
        </p:spPr>
        <p:txBody>
          <a:bodyPr/>
          <a:lstStyle/>
          <a:p>
            <a:pPr algn="ctr"/>
            <a:r>
              <a:rPr lang="en-CA" dirty="0">
                <a:solidFill>
                  <a:schemeClr val="tx1"/>
                </a:solidFill>
              </a:rPr>
              <a:t>Planning Ahead </a:t>
            </a:r>
            <a:endParaRPr lang="en-US" dirty="0">
              <a:solidFill>
                <a:schemeClr val="tx1"/>
              </a:solidFill>
            </a:endParaRPr>
          </a:p>
        </p:txBody>
      </p:sp>
      <p:sp>
        <p:nvSpPr>
          <p:cNvPr id="3" name="Content Placeholder 2">
            <a:extLst>
              <a:ext uri="{FF2B5EF4-FFF2-40B4-BE49-F238E27FC236}">
                <a16:creationId xmlns:a16="http://schemas.microsoft.com/office/drawing/2014/main" id="{1680DA01-DB92-A682-D7C1-F71341EE4BE1}"/>
              </a:ext>
            </a:extLst>
          </p:cNvPr>
          <p:cNvSpPr>
            <a:spLocks noGrp="1"/>
          </p:cNvSpPr>
          <p:nvPr>
            <p:ph idx="1"/>
          </p:nvPr>
        </p:nvSpPr>
        <p:spPr>
          <a:xfrm>
            <a:off x="677334" y="1843791"/>
            <a:ext cx="8596668" cy="4197572"/>
          </a:xfrm>
        </p:spPr>
        <p:txBody>
          <a:bodyPr/>
          <a:lstStyle/>
          <a:p>
            <a:r>
              <a:rPr lang="en-CA" sz="2400" dirty="0"/>
              <a:t>Enduring Powers of Attorney (</a:t>
            </a:r>
            <a:r>
              <a:rPr lang="en-CA" sz="2400" i="1" dirty="0"/>
              <a:t>Enduring Power of Attorney Act</a:t>
            </a:r>
            <a:r>
              <a:rPr lang="en-CA" sz="2400" dirty="0"/>
              <a:t>)</a:t>
            </a:r>
          </a:p>
          <a:p>
            <a:r>
              <a:rPr lang="en-CA" sz="2400" dirty="0"/>
              <a:t>Advance Directives (</a:t>
            </a:r>
            <a:r>
              <a:rPr lang="en-CA" sz="2400" i="1" dirty="0"/>
              <a:t>Care Consent Act</a:t>
            </a:r>
            <a:r>
              <a:rPr lang="en-CA" sz="2400" dirty="0"/>
              <a:t>)</a:t>
            </a:r>
          </a:p>
          <a:p>
            <a:r>
              <a:rPr lang="en-CA" sz="2400" dirty="0"/>
              <a:t>Representation Agreements (</a:t>
            </a:r>
            <a:r>
              <a:rPr lang="en-CA" sz="2400" i="1" dirty="0"/>
              <a:t>Adult Protection and Decision-Making Act</a:t>
            </a:r>
            <a:r>
              <a:rPr lang="en-CA" sz="2400" dirty="0"/>
              <a:t>)</a:t>
            </a:r>
          </a:p>
          <a:p>
            <a:r>
              <a:rPr lang="en-CA" sz="2400" dirty="0"/>
              <a:t>Supported Decision-Making Agreements (</a:t>
            </a:r>
            <a:r>
              <a:rPr lang="en-CA" sz="2400" i="1" dirty="0"/>
              <a:t>Adult Protection and Decision-Making Act</a:t>
            </a:r>
            <a:r>
              <a:rPr lang="en-CA" sz="2400" dirty="0"/>
              <a:t>)</a:t>
            </a:r>
          </a:p>
          <a:p>
            <a:endParaRPr lang="en-US" dirty="0"/>
          </a:p>
        </p:txBody>
      </p:sp>
    </p:spTree>
    <p:extLst>
      <p:ext uri="{BB962C8B-B14F-4D97-AF65-F5344CB8AC3E}">
        <p14:creationId xmlns:p14="http://schemas.microsoft.com/office/powerpoint/2010/main" val="1911714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2140-4C4E-3EF1-B5BE-FA30D639BFAA}"/>
              </a:ext>
            </a:extLst>
          </p:cNvPr>
          <p:cNvSpPr>
            <a:spLocks noGrp="1"/>
          </p:cNvSpPr>
          <p:nvPr>
            <p:ph type="title"/>
          </p:nvPr>
        </p:nvSpPr>
        <p:spPr>
          <a:xfrm>
            <a:off x="838200" y="365125"/>
            <a:ext cx="10515600" cy="963613"/>
          </a:xfrm>
        </p:spPr>
        <p:txBody>
          <a:bodyPr/>
          <a:lstStyle/>
          <a:p>
            <a:pPr algn="ctr"/>
            <a:r>
              <a:rPr lang="en-CA" dirty="0"/>
              <a:t>Temporary Guardianship (section 35)</a:t>
            </a:r>
            <a:endParaRPr lang="en-US" dirty="0"/>
          </a:p>
        </p:txBody>
      </p:sp>
      <p:sp>
        <p:nvSpPr>
          <p:cNvPr id="3" name="Content Placeholder 2">
            <a:extLst>
              <a:ext uri="{FF2B5EF4-FFF2-40B4-BE49-F238E27FC236}">
                <a16:creationId xmlns:a16="http://schemas.microsoft.com/office/drawing/2014/main" id="{33704681-752C-1361-5725-AD090A539666}"/>
              </a:ext>
            </a:extLst>
          </p:cNvPr>
          <p:cNvSpPr>
            <a:spLocks noGrp="1"/>
          </p:cNvSpPr>
          <p:nvPr>
            <p:ph idx="1"/>
          </p:nvPr>
        </p:nvSpPr>
        <p:spPr>
          <a:xfrm>
            <a:off x="838200" y="1328738"/>
            <a:ext cx="10515600" cy="4848225"/>
          </a:xfrm>
        </p:spPr>
        <p:txBody>
          <a:bodyPr>
            <a:noAutofit/>
          </a:bodyPr>
          <a:lstStyle/>
          <a:p>
            <a:r>
              <a:rPr lang="en-CA" sz="2400" dirty="0"/>
              <a:t>Temporary guardianship of up to 180 days is available for an adult’s financial affairs only.</a:t>
            </a:r>
          </a:p>
          <a:p>
            <a:r>
              <a:rPr lang="en-CA" sz="2400" dirty="0"/>
              <a:t>The adult must be incapable of managing all or part of their financial affairs.</a:t>
            </a:r>
          </a:p>
          <a:p>
            <a:r>
              <a:rPr lang="en-CA" sz="2400" dirty="0"/>
              <a:t>The order must be necessary to protect the adult from financial damage or loss.</a:t>
            </a:r>
          </a:p>
          <a:p>
            <a:r>
              <a:rPr lang="en-CA" sz="2400" dirty="0"/>
              <a:t>Compliance with the requirements of a guardianship application to file the various forms, service of the forms and reports upon the required persons and attempting or at least considering less intrusive forms of available support or assistance would cause delays that would not be in the best interests of the adult.</a:t>
            </a:r>
          </a:p>
        </p:txBody>
      </p:sp>
    </p:spTree>
    <p:extLst>
      <p:ext uri="{BB962C8B-B14F-4D97-AF65-F5344CB8AC3E}">
        <p14:creationId xmlns:p14="http://schemas.microsoft.com/office/powerpoint/2010/main" val="1417758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DEFCD-8538-7080-8555-53B29D0E04C4}"/>
              </a:ext>
            </a:extLst>
          </p:cNvPr>
          <p:cNvSpPr>
            <a:spLocks noGrp="1"/>
          </p:cNvSpPr>
          <p:nvPr>
            <p:ph type="title"/>
          </p:nvPr>
        </p:nvSpPr>
        <p:spPr>
          <a:xfrm>
            <a:off x="1532357" y="573974"/>
            <a:ext cx="8596668" cy="1320800"/>
          </a:xfrm>
        </p:spPr>
        <p:txBody>
          <a:bodyPr/>
          <a:lstStyle/>
          <a:p>
            <a:pPr algn="ctr"/>
            <a:r>
              <a:rPr lang="en-CA" dirty="0"/>
              <a:t>Multiple Guardians (sections 33-34)</a:t>
            </a:r>
            <a:endParaRPr lang="en-US" dirty="0"/>
          </a:p>
        </p:txBody>
      </p:sp>
      <p:sp>
        <p:nvSpPr>
          <p:cNvPr id="3" name="Content Placeholder 2">
            <a:extLst>
              <a:ext uri="{FF2B5EF4-FFF2-40B4-BE49-F238E27FC236}">
                <a16:creationId xmlns:a16="http://schemas.microsoft.com/office/drawing/2014/main" id="{C580A201-2186-0C9B-DC87-9602CD3A8824}"/>
              </a:ext>
            </a:extLst>
          </p:cNvPr>
          <p:cNvSpPr>
            <a:spLocks noGrp="1"/>
          </p:cNvSpPr>
          <p:nvPr>
            <p:ph idx="1"/>
          </p:nvPr>
        </p:nvSpPr>
        <p:spPr>
          <a:xfrm>
            <a:off x="926274" y="1567543"/>
            <a:ext cx="8347727" cy="4473819"/>
          </a:xfrm>
        </p:spPr>
        <p:txBody>
          <a:bodyPr>
            <a:normAutofit/>
          </a:bodyPr>
          <a:lstStyle/>
          <a:p>
            <a:r>
              <a:rPr lang="en-CA" sz="2400" dirty="0"/>
              <a:t>The court may appoint more than one guardian but must assign a specific area of authority to each guardian, must appoint a principal guardian and spokesperson for the guardians and must specify a method of resolving disputes between the guardians.</a:t>
            </a:r>
          </a:p>
          <a:p>
            <a:r>
              <a:rPr lang="en-CA" sz="2400" dirty="0"/>
              <a:t>The court may appoint an alternate guardian. The court must specify the circumstances in which the alternate guardian may act in place of the guardian and any conditions subject to which they must act.</a:t>
            </a:r>
            <a:endParaRPr lang="en-US" sz="2400" dirty="0"/>
          </a:p>
        </p:txBody>
      </p:sp>
    </p:spTree>
    <p:extLst>
      <p:ext uri="{BB962C8B-B14F-4D97-AF65-F5344CB8AC3E}">
        <p14:creationId xmlns:p14="http://schemas.microsoft.com/office/powerpoint/2010/main" val="766070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2A056-67E1-A27B-D646-A7AB5D07158C}"/>
              </a:ext>
            </a:extLst>
          </p:cNvPr>
          <p:cNvSpPr>
            <a:spLocks noGrp="1"/>
          </p:cNvSpPr>
          <p:nvPr>
            <p:ph type="title"/>
          </p:nvPr>
        </p:nvSpPr>
        <p:spPr>
          <a:xfrm>
            <a:off x="1615485" y="514598"/>
            <a:ext cx="8596668" cy="1320800"/>
          </a:xfrm>
        </p:spPr>
        <p:txBody>
          <a:bodyPr>
            <a:normAutofit fontScale="90000"/>
          </a:bodyPr>
          <a:lstStyle/>
          <a:p>
            <a:r>
              <a:rPr lang="en-CA" dirty="0"/>
              <a:t>Statutory Guardianship under the </a:t>
            </a:r>
            <a:r>
              <a:rPr lang="en-CA" i="1" dirty="0"/>
              <a:t>Public Guardian and Trustee Act </a:t>
            </a:r>
            <a:r>
              <a:rPr lang="en-CA" dirty="0"/>
              <a:t>(sections 12-17)</a:t>
            </a:r>
            <a:endParaRPr lang="en-US" dirty="0"/>
          </a:p>
        </p:txBody>
      </p:sp>
      <p:sp>
        <p:nvSpPr>
          <p:cNvPr id="3" name="Content Placeholder 2">
            <a:extLst>
              <a:ext uri="{FF2B5EF4-FFF2-40B4-BE49-F238E27FC236}">
                <a16:creationId xmlns:a16="http://schemas.microsoft.com/office/drawing/2014/main" id="{BC299880-90CF-B8C9-9475-BF8DFD732EC7}"/>
              </a:ext>
            </a:extLst>
          </p:cNvPr>
          <p:cNvSpPr>
            <a:spLocks noGrp="1"/>
          </p:cNvSpPr>
          <p:nvPr>
            <p:ph idx="1"/>
          </p:nvPr>
        </p:nvSpPr>
        <p:spPr>
          <a:xfrm>
            <a:off x="677334" y="1930400"/>
            <a:ext cx="8596668" cy="4804229"/>
          </a:xfrm>
        </p:spPr>
        <p:txBody>
          <a:bodyPr>
            <a:noAutofit/>
          </a:bodyPr>
          <a:lstStyle/>
          <a:p>
            <a:r>
              <a:rPr lang="en-US" sz="2200" dirty="0"/>
              <a:t>Part 3 of the </a:t>
            </a:r>
            <a:r>
              <a:rPr lang="en-CA" sz="2200" i="1" dirty="0"/>
              <a:t>Public Guardian and Trustee Act </a:t>
            </a:r>
            <a:r>
              <a:rPr lang="en-CA" sz="2200" dirty="0"/>
              <a:t>provides authority for the Public Guardian and Trustee to act temporarily as a guardian of a person where a person is incapable of making a healthcare decision under the </a:t>
            </a:r>
            <a:r>
              <a:rPr lang="en-CA" sz="2200" i="1" dirty="0"/>
              <a:t>Care Consent Act </a:t>
            </a:r>
            <a:r>
              <a:rPr lang="en-CA" sz="2200" dirty="0"/>
              <a:t>and is incapable of making reasonable judgments or decisions regarding their financial affairs.</a:t>
            </a:r>
          </a:p>
          <a:p>
            <a:r>
              <a:rPr lang="en-CA" sz="2200" dirty="0"/>
              <a:t>This statutory guardianship requires a care provider to complete a Certificate of Need for Financial Protection under s 61 of the </a:t>
            </a:r>
            <a:r>
              <a:rPr lang="en-CA" sz="2200" i="1" dirty="0"/>
              <a:t>Care Consent Act</a:t>
            </a:r>
            <a:r>
              <a:rPr lang="en-CA" sz="2200" dirty="0"/>
              <a:t>. These certificates are valid for up to 60 days.</a:t>
            </a:r>
          </a:p>
          <a:p>
            <a:r>
              <a:rPr lang="en-CA" sz="2200" dirty="0"/>
              <a:t>Statutory guardianship is sufficient authority for the PGT to do all acts necessary to manage the estate of the adult except make a will.</a:t>
            </a:r>
            <a:endParaRPr lang="en-US" sz="2200" dirty="0"/>
          </a:p>
        </p:txBody>
      </p:sp>
    </p:spTree>
    <p:extLst>
      <p:ext uri="{BB962C8B-B14F-4D97-AF65-F5344CB8AC3E}">
        <p14:creationId xmlns:p14="http://schemas.microsoft.com/office/powerpoint/2010/main" val="1531306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10C48-E0DA-2147-898B-05D97D699E50}"/>
              </a:ext>
            </a:extLst>
          </p:cNvPr>
          <p:cNvSpPr>
            <a:spLocks noGrp="1"/>
          </p:cNvSpPr>
          <p:nvPr>
            <p:ph type="title"/>
          </p:nvPr>
        </p:nvSpPr>
        <p:spPr>
          <a:xfrm>
            <a:off x="838200" y="423333"/>
            <a:ext cx="10515600" cy="745067"/>
          </a:xfrm>
        </p:spPr>
        <p:txBody>
          <a:bodyPr>
            <a:normAutofit fontScale="90000"/>
          </a:bodyPr>
          <a:lstStyle/>
          <a:p>
            <a:pPr algn="ctr"/>
            <a:r>
              <a:rPr lang="en-CA" dirty="0">
                <a:solidFill>
                  <a:schemeClr val="tx1"/>
                </a:solidFill>
              </a:rPr>
              <a:t>Enduring Powers of Attorney</a:t>
            </a:r>
            <a:br>
              <a:rPr lang="en-CA" dirty="0"/>
            </a:br>
            <a:endParaRPr lang="en-US" dirty="0"/>
          </a:p>
        </p:txBody>
      </p:sp>
      <p:sp>
        <p:nvSpPr>
          <p:cNvPr id="3" name="Content Placeholder 2">
            <a:extLst>
              <a:ext uri="{FF2B5EF4-FFF2-40B4-BE49-F238E27FC236}">
                <a16:creationId xmlns:a16="http://schemas.microsoft.com/office/drawing/2014/main" id="{B9CE9D61-7BE6-D443-A17A-74CFC934A018}"/>
              </a:ext>
            </a:extLst>
          </p:cNvPr>
          <p:cNvSpPr>
            <a:spLocks noGrp="1"/>
          </p:cNvSpPr>
          <p:nvPr>
            <p:ph idx="1"/>
          </p:nvPr>
        </p:nvSpPr>
        <p:spPr>
          <a:xfrm>
            <a:off x="845127" y="1168401"/>
            <a:ext cx="10515600" cy="5689600"/>
          </a:xfrm>
        </p:spPr>
        <p:txBody>
          <a:bodyPr>
            <a:normAutofit/>
          </a:bodyPr>
          <a:lstStyle/>
          <a:p>
            <a:r>
              <a:rPr lang="en-CA" sz="2400" i="1" dirty="0"/>
              <a:t>Enduring Power of Attorney Act</a:t>
            </a:r>
          </a:p>
          <a:p>
            <a:r>
              <a:rPr lang="en-CA" sz="2400" i="1" dirty="0"/>
              <a:t>”Grantor” appoints one or more decision-makers / alternates </a:t>
            </a:r>
          </a:p>
          <a:p>
            <a:r>
              <a:rPr lang="en-CA" sz="2400" i="1" dirty="0"/>
              <a:t>Requirements for validity in s.3 of EPOA Act :</a:t>
            </a:r>
          </a:p>
          <a:p>
            <a:pPr marL="0" indent="0">
              <a:buNone/>
            </a:pPr>
            <a:r>
              <a:rPr lang="en-CA" sz="2400" i="1" dirty="0"/>
              <a:t>1. grantor is adult</a:t>
            </a:r>
          </a:p>
          <a:p>
            <a:pPr marL="0" indent="0">
              <a:buNone/>
            </a:pPr>
            <a:r>
              <a:rPr lang="en-CA" sz="2400" i="1" dirty="0"/>
              <a:t>2. written and dated </a:t>
            </a:r>
          </a:p>
          <a:p>
            <a:pPr marL="0" indent="0">
              <a:buNone/>
            </a:pPr>
            <a:r>
              <a:rPr lang="en-CA" sz="2400" i="1" dirty="0"/>
              <a:t>3. says it will endure despite subsequent incapacity</a:t>
            </a:r>
          </a:p>
          <a:p>
            <a:pPr marL="0" indent="0">
              <a:buNone/>
            </a:pPr>
            <a:r>
              <a:rPr lang="en-CA" sz="2400" i="1" dirty="0"/>
              <a:t>4. incorporates explanatory notes</a:t>
            </a:r>
          </a:p>
          <a:p>
            <a:pPr marL="0" indent="0">
              <a:buNone/>
            </a:pPr>
            <a:r>
              <a:rPr lang="en-CA" sz="2400" i="1" dirty="0"/>
              <a:t>5. certificate of legal advice by lawyer </a:t>
            </a:r>
          </a:p>
          <a:p>
            <a:pPr marL="0" indent="0">
              <a:buNone/>
            </a:pPr>
            <a:r>
              <a:rPr lang="en-CA" sz="2400" i="1" dirty="0"/>
              <a:t>6. Donor understands responsibility and consents in writing to appointment</a:t>
            </a:r>
          </a:p>
        </p:txBody>
      </p:sp>
    </p:spTree>
    <p:extLst>
      <p:ext uri="{BB962C8B-B14F-4D97-AF65-F5344CB8AC3E}">
        <p14:creationId xmlns:p14="http://schemas.microsoft.com/office/powerpoint/2010/main" val="1062510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99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2F2D0-06F8-BF44-B0C9-F0D4BDE4F5F5}"/>
              </a:ext>
            </a:extLst>
          </p:cNvPr>
          <p:cNvSpPr>
            <a:spLocks noGrp="1"/>
          </p:cNvSpPr>
          <p:nvPr>
            <p:ph type="title"/>
          </p:nvPr>
        </p:nvSpPr>
        <p:spPr>
          <a:xfrm>
            <a:off x="838200" y="365125"/>
            <a:ext cx="10515600" cy="904875"/>
          </a:xfrm>
        </p:spPr>
        <p:txBody>
          <a:bodyPr/>
          <a:lstStyle/>
          <a:p>
            <a:pPr algn="ctr"/>
            <a:r>
              <a:rPr lang="en-CA" dirty="0">
                <a:solidFill>
                  <a:schemeClr val="tx1"/>
                </a:solidFill>
              </a:rPr>
              <a:t>Enduring Powers of Attorney </a:t>
            </a:r>
            <a:r>
              <a:rPr lang="en-CA" dirty="0" err="1">
                <a:solidFill>
                  <a:schemeClr val="tx1"/>
                </a:solidFill>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6CA1E121-6CC4-E840-B5D7-1C6FE46EA0F9}"/>
              </a:ext>
            </a:extLst>
          </p:cNvPr>
          <p:cNvSpPr>
            <a:spLocks noGrp="1"/>
          </p:cNvSpPr>
          <p:nvPr>
            <p:ph idx="1"/>
          </p:nvPr>
        </p:nvSpPr>
        <p:spPr>
          <a:xfrm>
            <a:off x="838200" y="1270000"/>
            <a:ext cx="10515600" cy="4906963"/>
          </a:xfrm>
        </p:spPr>
        <p:txBody>
          <a:bodyPr>
            <a:normAutofit lnSpcReduction="10000"/>
          </a:bodyPr>
          <a:lstStyle/>
          <a:p>
            <a:r>
              <a:rPr lang="en-CA" sz="2400" i="1" dirty="0"/>
              <a:t>“enduring” because not terminated by subsequent incapacity of donor (unlike traditional POA re principal and agent)</a:t>
            </a:r>
          </a:p>
          <a:p>
            <a:r>
              <a:rPr lang="en-CA" sz="2400" i="1" dirty="0"/>
              <a:t>Usually “springing” – coming into effect only on grantor’s incapacity</a:t>
            </a:r>
          </a:p>
          <a:p>
            <a:r>
              <a:rPr lang="en-CA" sz="2400" i="1" dirty="0"/>
              <a:t>“mental incapacity or infirmity” not defined in legislation</a:t>
            </a:r>
          </a:p>
          <a:p>
            <a:r>
              <a:rPr lang="en-CA" sz="2400" i="1" dirty="0"/>
              <a:t>BUT s.4 : ”An </a:t>
            </a:r>
            <a:r>
              <a:rPr lang="en-CA" sz="2400" dirty="0"/>
              <a:t>enduring power of attorney is void if, at the date of its execution, the donor is mentally incapable of understanding the nature and effect of the enduring power of attorney.”</a:t>
            </a:r>
          </a:p>
          <a:p>
            <a:r>
              <a:rPr lang="en-CA" sz="2400" i="1" dirty="0"/>
              <a:t>S.7 release of confidential info by healthcare professionals authorized to address issue of capacity</a:t>
            </a:r>
          </a:p>
          <a:p>
            <a:r>
              <a:rPr lang="en-CA" sz="2400" i="1" dirty="0"/>
              <a:t>S.6(4) “</a:t>
            </a:r>
            <a:r>
              <a:rPr lang="en-CA" sz="2400" dirty="0">
                <a:latin typeface="+mj-lt"/>
              </a:rPr>
              <a:t>two medical practitioners, or a medical practitioner and a nurse practitioner, declare in writing that the specified contingency has occurred</a:t>
            </a:r>
            <a:r>
              <a:rPr lang="en-CA" sz="2400" dirty="0">
                <a:latin typeface="Helvetica" pitchFamily="2" charset="0"/>
              </a:rPr>
              <a:t>” </a:t>
            </a:r>
          </a:p>
          <a:p>
            <a:endParaRPr lang="en-CA" i="1" dirty="0"/>
          </a:p>
          <a:p>
            <a:endParaRPr lang="en-US" dirty="0"/>
          </a:p>
        </p:txBody>
      </p:sp>
    </p:spTree>
    <p:extLst>
      <p:ext uri="{BB962C8B-B14F-4D97-AF65-F5344CB8AC3E}">
        <p14:creationId xmlns:p14="http://schemas.microsoft.com/office/powerpoint/2010/main" val="232084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99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B2C2-75E9-8A45-9007-9F9F6C310C65}"/>
              </a:ext>
            </a:extLst>
          </p:cNvPr>
          <p:cNvSpPr>
            <a:spLocks noGrp="1"/>
          </p:cNvSpPr>
          <p:nvPr>
            <p:ph type="title"/>
          </p:nvPr>
        </p:nvSpPr>
        <p:spPr/>
        <p:txBody>
          <a:bodyPr/>
          <a:lstStyle/>
          <a:p>
            <a:pPr algn="ctr"/>
            <a:r>
              <a:rPr lang="en-US" dirty="0">
                <a:solidFill>
                  <a:schemeClr val="tx1"/>
                </a:solidFill>
              </a:rPr>
              <a:t>Enduring Power of Attorney </a:t>
            </a:r>
            <a:r>
              <a:rPr lang="en-US" dirty="0" err="1">
                <a:solidFill>
                  <a:schemeClr val="tx1"/>
                </a:solidFill>
              </a:rPr>
              <a:t>con’t</a:t>
            </a:r>
            <a:endParaRPr lang="en-US" dirty="0">
              <a:solidFill>
                <a:schemeClr val="tx1"/>
              </a:solidFill>
            </a:endParaRPr>
          </a:p>
        </p:txBody>
      </p:sp>
      <p:sp>
        <p:nvSpPr>
          <p:cNvPr id="3" name="Content Placeholder 2">
            <a:extLst>
              <a:ext uri="{FF2B5EF4-FFF2-40B4-BE49-F238E27FC236}">
                <a16:creationId xmlns:a16="http://schemas.microsoft.com/office/drawing/2014/main" id="{C4A7763B-3DDE-5348-B55D-959B0D658827}"/>
              </a:ext>
            </a:extLst>
          </p:cNvPr>
          <p:cNvSpPr>
            <a:spLocks noGrp="1"/>
          </p:cNvSpPr>
          <p:nvPr>
            <p:ph idx="1"/>
          </p:nvPr>
        </p:nvSpPr>
        <p:spPr>
          <a:xfrm>
            <a:off x="838200" y="1424066"/>
            <a:ext cx="10515600" cy="4752897"/>
          </a:xfrm>
        </p:spPr>
        <p:txBody>
          <a:bodyPr>
            <a:normAutofit/>
          </a:bodyPr>
          <a:lstStyle/>
          <a:p>
            <a:pPr marL="0" indent="0">
              <a:buNone/>
            </a:pPr>
            <a:endParaRPr lang="en-CA" sz="2400" i="1" dirty="0"/>
          </a:p>
          <a:p>
            <a:r>
              <a:rPr lang="en-CA" sz="2400" dirty="0">
                <a:latin typeface="Helvetica" pitchFamily="2" charset="0"/>
              </a:rPr>
              <a:t>6(3) declarant need not be medical practitioner, can even be attorney</a:t>
            </a:r>
          </a:p>
          <a:p>
            <a:r>
              <a:rPr lang="en-CA" sz="2400" dirty="0">
                <a:latin typeface="Helvetica" pitchFamily="2" charset="0"/>
              </a:rPr>
              <a:t>Good practice to detail what info to include in “declaration”</a:t>
            </a:r>
            <a:endParaRPr lang="en-CA" sz="2400" i="1" dirty="0"/>
          </a:p>
          <a:p>
            <a:r>
              <a:rPr lang="en-CA" sz="2400" i="1" dirty="0"/>
              <a:t>EPOA  Amendment Act passed in December 2020 not yet in force</a:t>
            </a:r>
          </a:p>
          <a:p>
            <a:r>
              <a:rPr lang="en-CA" sz="2400" i="1" dirty="0"/>
              <a:t>requirement for lawyer’s certificate to be optional</a:t>
            </a:r>
          </a:p>
          <a:p>
            <a:r>
              <a:rPr lang="en-CA" sz="2400" i="1" dirty="0"/>
              <a:t>Alternative to lawyer’s certificate is execution before two witnesses, one of whom signs a certificate, and EPOA made in prescribed form</a:t>
            </a:r>
          </a:p>
          <a:p>
            <a:r>
              <a:rPr lang="en-CA" sz="2400" i="1" dirty="0"/>
              <a:t>gives much more direction to attorneys</a:t>
            </a:r>
          </a:p>
          <a:p>
            <a:r>
              <a:rPr lang="en-CA" sz="2400" i="1" dirty="0"/>
              <a:t>Reflects history of financial abuses by attorneys</a:t>
            </a:r>
          </a:p>
          <a:p>
            <a:endParaRPr lang="en-US" dirty="0"/>
          </a:p>
        </p:txBody>
      </p:sp>
    </p:spTree>
    <p:extLst>
      <p:ext uri="{BB962C8B-B14F-4D97-AF65-F5344CB8AC3E}">
        <p14:creationId xmlns:p14="http://schemas.microsoft.com/office/powerpoint/2010/main" val="2481803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F334-B3D5-C74E-987E-A3A44D8E76F9}"/>
              </a:ext>
            </a:extLst>
          </p:cNvPr>
          <p:cNvSpPr>
            <a:spLocks noGrp="1"/>
          </p:cNvSpPr>
          <p:nvPr>
            <p:ph type="title"/>
          </p:nvPr>
        </p:nvSpPr>
        <p:spPr>
          <a:xfrm>
            <a:off x="838200" y="365126"/>
            <a:ext cx="10515600" cy="1074208"/>
          </a:xfrm>
        </p:spPr>
        <p:txBody>
          <a:bodyPr/>
          <a:lstStyle/>
          <a:p>
            <a:pPr algn="ctr"/>
            <a:r>
              <a:rPr lang="en-CA" dirty="0">
                <a:solidFill>
                  <a:schemeClr val="tx1"/>
                </a:solidFill>
              </a:rPr>
              <a:t>Advance Directives</a:t>
            </a:r>
            <a:endParaRPr lang="en-US" dirty="0">
              <a:solidFill>
                <a:schemeClr val="tx1"/>
              </a:solidFill>
            </a:endParaRPr>
          </a:p>
        </p:txBody>
      </p:sp>
      <p:sp>
        <p:nvSpPr>
          <p:cNvPr id="3" name="Content Placeholder 2">
            <a:extLst>
              <a:ext uri="{FF2B5EF4-FFF2-40B4-BE49-F238E27FC236}">
                <a16:creationId xmlns:a16="http://schemas.microsoft.com/office/drawing/2014/main" id="{F3EA45DB-EDCC-7146-87FC-FE86C682BC97}"/>
              </a:ext>
            </a:extLst>
          </p:cNvPr>
          <p:cNvSpPr>
            <a:spLocks noGrp="1"/>
          </p:cNvSpPr>
          <p:nvPr>
            <p:ph idx="1"/>
          </p:nvPr>
        </p:nvSpPr>
        <p:spPr>
          <a:xfrm>
            <a:off x="838200" y="1303867"/>
            <a:ext cx="10515600" cy="4873096"/>
          </a:xfrm>
        </p:spPr>
        <p:txBody>
          <a:bodyPr>
            <a:normAutofit/>
          </a:bodyPr>
          <a:lstStyle/>
          <a:p>
            <a:r>
              <a:rPr lang="en-CA" sz="2400" i="1" dirty="0"/>
              <a:t>Care Consent Act</a:t>
            </a:r>
            <a:r>
              <a:rPr lang="en-CA" sz="2400" dirty="0"/>
              <a:t> </a:t>
            </a:r>
          </a:p>
          <a:p>
            <a:r>
              <a:rPr lang="en-CA" sz="2400" i="1" dirty="0"/>
              <a:t>“Maker” appoints one or more proxy / alternates to make “care” decisions “</a:t>
            </a:r>
            <a:r>
              <a:rPr lang="en-CA" sz="2400" dirty="0">
                <a:latin typeface="Times" pitchFamily="2" charset="0"/>
              </a:rPr>
              <a:t>when I am no longer mentally capable of making my own care decisions” </a:t>
            </a:r>
            <a:endParaRPr lang="en-CA" sz="2400" i="1" dirty="0"/>
          </a:p>
          <a:p>
            <a:r>
              <a:rPr lang="en-CA" sz="2400" i="1" dirty="0"/>
              <a:t>Booklet “Planning for your Future Healthcare Choices” * </a:t>
            </a:r>
          </a:p>
          <a:p>
            <a:r>
              <a:rPr lang="en-CA" sz="2400" dirty="0"/>
              <a:t>“ABBREVIATED” ADVANCE DIRECTIVE form – 4 pages **</a:t>
            </a:r>
          </a:p>
          <a:p>
            <a:r>
              <a:rPr lang="en-CA" sz="2400" dirty="0"/>
              <a:t>Maker can impose restrictions or not </a:t>
            </a:r>
          </a:p>
          <a:p>
            <a:r>
              <a:rPr lang="en-CA" sz="2400" dirty="0"/>
              <a:t>Mainly for healthcare decision but can include</a:t>
            </a:r>
          </a:p>
          <a:p>
            <a:pPr lvl="1"/>
            <a:r>
              <a:rPr lang="en-CA" sz="2400" dirty="0"/>
              <a:t>admission to a care facility</a:t>
            </a:r>
          </a:p>
          <a:p>
            <a:pPr lvl="1"/>
            <a:r>
              <a:rPr lang="en-CA" sz="2400" dirty="0"/>
              <a:t>and consent to personal assistance services</a:t>
            </a:r>
          </a:p>
          <a:p>
            <a:endParaRPr lang="en-CA" dirty="0"/>
          </a:p>
          <a:p>
            <a:endParaRPr lang="en-CA" dirty="0"/>
          </a:p>
          <a:p>
            <a:endParaRPr lang="en-CA" i="1" dirty="0"/>
          </a:p>
          <a:p>
            <a:endParaRPr lang="en-US" dirty="0"/>
          </a:p>
        </p:txBody>
      </p:sp>
    </p:spTree>
    <p:extLst>
      <p:ext uri="{BB962C8B-B14F-4D97-AF65-F5344CB8AC3E}">
        <p14:creationId xmlns:p14="http://schemas.microsoft.com/office/powerpoint/2010/main" val="625999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chemeClr val="accent1">
                <a:lumMod val="45000"/>
                <a:lumOff val="55000"/>
              </a:schemeClr>
            </a:gs>
            <a:gs pos="98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6E7E5-EA34-2D4B-BB6A-9D0AEAB316AD}"/>
              </a:ext>
            </a:extLst>
          </p:cNvPr>
          <p:cNvSpPr>
            <a:spLocks noGrp="1"/>
          </p:cNvSpPr>
          <p:nvPr>
            <p:ph type="title"/>
          </p:nvPr>
        </p:nvSpPr>
        <p:spPr>
          <a:xfrm>
            <a:off x="838200" y="365125"/>
            <a:ext cx="10515600" cy="892175"/>
          </a:xfrm>
        </p:spPr>
        <p:txBody>
          <a:bodyPr/>
          <a:lstStyle/>
          <a:p>
            <a:pPr algn="ctr"/>
            <a:r>
              <a:rPr lang="en-US" dirty="0">
                <a:solidFill>
                  <a:schemeClr val="tx1"/>
                </a:solidFill>
              </a:rPr>
              <a:t>Representation Agreements</a:t>
            </a:r>
          </a:p>
        </p:txBody>
      </p:sp>
      <p:sp>
        <p:nvSpPr>
          <p:cNvPr id="3" name="Content Placeholder 2">
            <a:extLst>
              <a:ext uri="{FF2B5EF4-FFF2-40B4-BE49-F238E27FC236}">
                <a16:creationId xmlns:a16="http://schemas.microsoft.com/office/drawing/2014/main" id="{129DF4B4-1D6D-E04B-B314-511BFFCE72CC}"/>
              </a:ext>
            </a:extLst>
          </p:cNvPr>
          <p:cNvSpPr>
            <a:spLocks noGrp="1"/>
          </p:cNvSpPr>
          <p:nvPr>
            <p:ph idx="1"/>
          </p:nvPr>
        </p:nvSpPr>
        <p:spPr>
          <a:xfrm>
            <a:off x="838200" y="1257300"/>
            <a:ext cx="10515600" cy="4919663"/>
          </a:xfrm>
        </p:spPr>
        <p:txBody>
          <a:bodyPr>
            <a:normAutofit fontScale="92500" lnSpcReduction="10000"/>
          </a:bodyPr>
          <a:lstStyle/>
          <a:p>
            <a:r>
              <a:rPr lang="en-CA" sz="2400" i="1" dirty="0"/>
              <a:t>Adult Protection and Decision-Making Act</a:t>
            </a:r>
            <a:endParaRPr lang="en-CA" sz="2400" dirty="0"/>
          </a:p>
          <a:p>
            <a:r>
              <a:rPr lang="en-CA" sz="2400" dirty="0"/>
              <a:t>To authorize person to make decisions for adults who require decision-making assistance. </a:t>
            </a:r>
          </a:p>
          <a:p>
            <a:r>
              <a:rPr lang="en-CA" sz="2400" dirty="0"/>
              <a:t>Financial and personal decisions, including decisions about where a person lives, work or school attendance </a:t>
            </a:r>
          </a:p>
          <a:p>
            <a:r>
              <a:rPr lang="en-CA" sz="2400" dirty="0"/>
              <a:t>Can be for 1 year or 3 years and cannot be renewed; person needs to make a new Representation Agreement </a:t>
            </a:r>
          </a:p>
          <a:p>
            <a:r>
              <a:rPr lang="en-CA" sz="2400" dirty="0"/>
              <a:t>Form 2 - prescribed form found in the Schedule to the </a:t>
            </a:r>
            <a:r>
              <a:rPr lang="en-CA" sz="2400" i="1" dirty="0"/>
              <a:t>Adult Protection and Decision-Making Regulation, </a:t>
            </a:r>
            <a:r>
              <a:rPr lang="en-CA" sz="2400" dirty="0"/>
              <a:t>O.I.C. 2005/078</a:t>
            </a:r>
          </a:p>
          <a:p>
            <a:r>
              <a:rPr lang="en-CA" sz="2400" dirty="0"/>
              <a:t>Detailed list of decision types, from which maker can choose</a:t>
            </a:r>
          </a:p>
          <a:p>
            <a:r>
              <a:rPr lang="en-CA" sz="2400" dirty="0"/>
              <a:t>Representative must agree in writing to assume responsibilities</a:t>
            </a:r>
          </a:p>
          <a:p>
            <a:r>
              <a:rPr lang="en-CA" sz="2400" dirty="0"/>
              <a:t>Booklet produced by Health and Social Services</a:t>
            </a:r>
          </a:p>
          <a:p>
            <a:endParaRPr lang="en-CA" dirty="0"/>
          </a:p>
          <a:p>
            <a:endParaRPr lang="en-US" dirty="0"/>
          </a:p>
        </p:txBody>
      </p:sp>
    </p:spTree>
    <p:extLst>
      <p:ext uri="{BB962C8B-B14F-4D97-AF65-F5344CB8AC3E}">
        <p14:creationId xmlns:p14="http://schemas.microsoft.com/office/powerpoint/2010/main" val="2960459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7EB28-BEDF-BA45-90FA-8553131D6684}"/>
              </a:ext>
            </a:extLst>
          </p:cNvPr>
          <p:cNvSpPr>
            <a:spLocks noGrp="1"/>
          </p:cNvSpPr>
          <p:nvPr>
            <p:ph type="title"/>
          </p:nvPr>
        </p:nvSpPr>
        <p:spPr>
          <a:xfrm>
            <a:off x="2233002" y="431470"/>
            <a:ext cx="8596668" cy="1320800"/>
          </a:xfrm>
        </p:spPr>
        <p:txBody>
          <a:bodyPr/>
          <a:lstStyle/>
          <a:p>
            <a:r>
              <a:rPr lang="en-CA" dirty="0">
                <a:solidFill>
                  <a:schemeClr val="tx1"/>
                </a:solidFill>
              </a:rPr>
              <a:t>Supported Decision-Making Agreements</a:t>
            </a:r>
            <a:endParaRPr lang="en-US" dirty="0">
              <a:solidFill>
                <a:schemeClr val="tx1"/>
              </a:solidFill>
            </a:endParaRPr>
          </a:p>
        </p:txBody>
      </p:sp>
      <p:sp>
        <p:nvSpPr>
          <p:cNvPr id="3" name="Content Placeholder 2">
            <a:extLst>
              <a:ext uri="{FF2B5EF4-FFF2-40B4-BE49-F238E27FC236}">
                <a16:creationId xmlns:a16="http://schemas.microsoft.com/office/drawing/2014/main" id="{26EED4BD-1FB2-B84D-9C6D-9BFA815AB644}"/>
              </a:ext>
            </a:extLst>
          </p:cNvPr>
          <p:cNvSpPr>
            <a:spLocks noGrp="1"/>
          </p:cNvSpPr>
          <p:nvPr>
            <p:ph idx="1"/>
          </p:nvPr>
        </p:nvSpPr>
        <p:spPr>
          <a:xfrm>
            <a:off x="838200" y="1400175"/>
            <a:ext cx="10515600" cy="4776788"/>
          </a:xfrm>
        </p:spPr>
        <p:txBody>
          <a:bodyPr>
            <a:normAutofit/>
          </a:bodyPr>
          <a:lstStyle/>
          <a:p>
            <a:r>
              <a:rPr lang="en-CA" sz="2400" i="1" dirty="0"/>
              <a:t>Adult Protection and Decision-Making Act</a:t>
            </a:r>
          </a:p>
          <a:p>
            <a:r>
              <a:rPr lang="en-CA" sz="2400" dirty="0"/>
              <a:t>To authorize person (“Associate”) to </a:t>
            </a:r>
            <a:r>
              <a:rPr lang="en-CA" sz="2400" u="sng" dirty="0"/>
              <a:t>assist</a:t>
            </a:r>
            <a:r>
              <a:rPr lang="en-CA" sz="2400" dirty="0"/>
              <a:t> an adult who requires decision-making assistance. </a:t>
            </a:r>
          </a:p>
          <a:p>
            <a:r>
              <a:rPr lang="en-CA" sz="2400" dirty="0"/>
              <a:t>Form 1 - prescribed form found in the Schedule to the </a:t>
            </a:r>
            <a:r>
              <a:rPr lang="en-CA" sz="2400" i="1" dirty="0"/>
              <a:t>Adult Protection and Decision-Making Regulation, </a:t>
            </a:r>
            <a:r>
              <a:rPr lang="en-CA" sz="2400" dirty="0"/>
              <a:t>O.I.C. 2005/078</a:t>
            </a:r>
          </a:p>
          <a:p>
            <a:r>
              <a:rPr lang="en-CA" sz="2400" dirty="0"/>
              <a:t>No list of decision types – maker must fill in blanks</a:t>
            </a:r>
          </a:p>
          <a:p>
            <a:r>
              <a:rPr lang="en-CA" sz="2400" dirty="0"/>
              <a:t>Associate must agree in writing to assume responsibilities</a:t>
            </a:r>
          </a:p>
          <a:p>
            <a:r>
              <a:rPr lang="en-CA" sz="2400" dirty="0"/>
              <a:t>Booklet produced by Health and Social Services</a:t>
            </a:r>
          </a:p>
          <a:p>
            <a:endParaRPr lang="en-CA" dirty="0"/>
          </a:p>
          <a:p>
            <a:endParaRPr lang="en-US" dirty="0"/>
          </a:p>
          <a:p>
            <a:endParaRPr lang="en-US" dirty="0"/>
          </a:p>
        </p:txBody>
      </p:sp>
    </p:spTree>
    <p:extLst>
      <p:ext uri="{BB962C8B-B14F-4D97-AF65-F5344CB8AC3E}">
        <p14:creationId xmlns:p14="http://schemas.microsoft.com/office/powerpoint/2010/main" val="289665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A6975-CDAD-EBC2-ACBE-BAA9390FEBF4}"/>
              </a:ext>
            </a:extLst>
          </p:cNvPr>
          <p:cNvSpPr>
            <a:spLocks noGrp="1"/>
          </p:cNvSpPr>
          <p:nvPr>
            <p:ph type="title"/>
          </p:nvPr>
        </p:nvSpPr>
        <p:spPr>
          <a:xfrm>
            <a:off x="1021278" y="365125"/>
            <a:ext cx="10332522" cy="834283"/>
          </a:xfrm>
        </p:spPr>
        <p:txBody>
          <a:bodyPr>
            <a:normAutofit/>
          </a:bodyPr>
          <a:lstStyle/>
          <a:p>
            <a:pPr algn="ctr"/>
            <a:r>
              <a:rPr lang="en-CA" dirty="0">
                <a:latin typeface="+mn-lt"/>
                <a:ea typeface="+mn-ea"/>
                <a:cs typeface="+mn-cs"/>
              </a:rPr>
              <a:t>Guardianship</a:t>
            </a:r>
            <a:endParaRPr lang="en-US" dirty="0">
              <a:latin typeface="+mn-lt"/>
              <a:ea typeface="+mn-ea"/>
              <a:cs typeface="+mn-cs"/>
            </a:endParaRPr>
          </a:p>
        </p:txBody>
      </p:sp>
      <p:sp>
        <p:nvSpPr>
          <p:cNvPr id="3" name="Content Placeholder 2">
            <a:extLst>
              <a:ext uri="{FF2B5EF4-FFF2-40B4-BE49-F238E27FC236}">
                <a16:creationId xmlns:a16="http://schemas.microsoft.com/office/drawing/2014/main" id="{C1DA97FE-CB31-C5D2-566D-6FE87596940E}"/>
              </a:ext>
            </a:extLst>
          </p:cNvPr>
          <p:cNvSpPr>
            <a:spLocks noGrp="1"/>
          </p:cNvSpPr>
          <p:nvPr>
            <p:ph idx="1"/>
          </p:nvPr>
        </p:nvSpPr>
        <p:spPr>
          <a:xfrm>
            <a:off x="1021278" y="1253331"/>
            <a:ext cx="10515599" cy="5373100"/>
          </a:xfrm>
        </p:spPr>
        <p:txBody>
          <a:bodyPr>
            <a:noAutofit/>
          </a:bodyPr>
          <a:lstStyle/>
          <a:p>
            <a:r>
              <a:rPr lang="en-CA" sz="2000" i="1" dirty="0"/>
              <a:t>Adult Protection and Decision-Making Act</a:t>
            </a:r>
          </a:p>
          <a:p>
            <a:r>
              <a:rPr lang="en-US" sz="2000" dirty="0"/>
              <a:t>Guiding principles (section 2)</a:t>
            </a:r>
          </a:p>
          <a:p>
            <a:pPr lvl="1"/>
            <a:r>
              <a:rPr lang="en-US" sz="2000" dirty="0"/>
              <a:t>all adults are entitled to live in the manner they wish and to accept or refuse support, assistance, or protection as long as they do not harm others and they are capable of making decisions about those matters; </a:t>
            </a:r>
          </a:p>
          <a:p>
            <a:pPr lvl="1"/>
            <a:r>
              <a:rPr lang="en-US" sz="2000" dirty="0"/>
              <a:t>adults are entitled to be informed about and, to the best of their ability, participate in, the management of their affairs; </a:t>
            </a:r>
          </a:p>
          <a:p>
            <a:pPr lvl="1"/>
            <a:r>
              <a:rPr lang="en-US" sz="2000" dirty="0"/>
              <a:t>all adults should receive the most effective, but the least restrictive and intrusive, form of support, assistance, or protection when they are unable to care for themselves or manage their affairs; </a:t>
            </a:r>
          </a:p>
          <a:p>
            <a:pPr lvl="1"/>
            <a:r>
              <a:rPr lang="en-US" sz="2000" dirty="0"/>
              <a:t>the Supreme Court should not be asked to appoint, and should not appoint, guardians unless alternatives, such as the provision of support and assistance, have been tried or carefully considered; </a:t>
            </a:r>
          </a:p>
          <a:p>
            <a:pPr lvl="1"/>
            <a:r>
              <a:rPr lang="en-US" sz="2000" dirty="0"/>
              <a:t>the values, beliefs, wishes, and cultural norms and traditions that an adult holds should be respected in managing an adult’s affairs. </a:t>
            </a:r>
          </a:p>
          <a:p>
            <a:pPr marL="0" indent="0">
              <a:buNone/>
            </a:pPr>
            <a:r>
              <a:rPr lang="en-US" sz="2000" dirty="0"/>
              <a:t>	</a:t>
            </a:r>
          </a:p>
        </p:txBody>
      </p:sp>
    </p:spTree>
    <p:extLst>
      <p:ext uri="{BB962C8B-B14F-4D97-AF65-F5344CB8AC3E}">
        <p14:creationId xmlns:p14="http://schemas.microsoft.com/office/powerpoint/2010/main" val="14439346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4BBF1B06EEDF4484533130FBB6557D" ma:contentTypeVersion="13" ma:contentTypeDescription="Create a new document." ma:contentTypeScope="" ma:versionID="ea687db49d9d3cd9be2ffec1135978cb">
  <xsd:schema xmlns:xsd="http://www.w3.org/2001/XMLSchema" xmlns:xs="http://www.w3.org/2001/XMLSchema" xmlns:p="http://schemas.microsoft.com/office/2006/metadata/properties" xmlns:ns2="744a51f5-6304-4da1-975a-e9ff355fc514" xmlns:ns3="2b35262b-0048-4c72-b970-bd0376936143" targetNamespace="http://schemas.microsoft.com/office/2006/metadata/properties" ma:root="true" ma:fieldsID="6dcbf7ffefb190fe6095126f4dcfd4b0" ns2:_="" ns3:_="">
    <xsd:import namespace="744a51f5-6304-4da1-975a-e9ff355fc514"/>
    <xsd:import namespace="2b35262b-0048-4c72-b970-bd037693614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4a51f5-6304-4da1-975a-e9ff355fc5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05f1446-c395-42b5-9049-c297714f8d4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b35262b-0048-4c72-b970-bd037693614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78aab9e-fcce-4d2a-93c2-c1f9e8945f88}" ma:internalName="TaxCatchAll" ma:showField="CatchAllData" ma:web="2b35262b-0048-4c72-b970-bd03769361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44a51f5-6304-4da1-975a-e9ff355fc514">
      <Terms xmlns="http://schemas.microsoft.com/office/infopath/2007/PartnerControls"/>
    </lcf76f155ced4ddcb4097134ff3c332f>
    <TaxCatchAll xmlns="2b35262b-0048-4c72-b970-bd0376936143" xsi:nil="true"/>
  </documentManagement>
</p:properties>
</file>

<file path=customXml/itemProps1.xml><?xml version="1.0" encoding="utf-8"?>
<ds:datastoreItem xmlns:ds="http://schemas.openxmlformats.org/officeDocument/2006/customXml" ds:itemID="{D6DB422D-A09E-4F42-A583-00B03C43C22F}"/>
</file>

<file path=customXml/itemProps2.xml><?xml version="1.0" encoding="utf-8"?>
<ds:datastoreItem xmlns:ds="http://schemas.openxmlformats.org/officeDocument/2006/customXml" ds:itemID="{F1DFDA44-D0CE-4180-A69E-DF8CB3D5209C}"/>
</file>

<file path=customXml/itemProps3.xml><?xml version="1.0" encoding="utf-8"?>
<ds:datastoreItem xmlns:ds="http://schemas.openxmlformats.org/officeDocument/2006/customXml" ds:itemID="{626E2936-3ABB-43B4-A4E6-843C2F6727E2}"/>
</file>

<file path=docProps/app.xml><?xml version="1.0" encoding="utf-8"?>
<Properties xmlns="http://schemas.openxmlformats.org/officeDocument/2006/extended-properties" xmlns:vt="http://schemas.openxmlformats.org/officeDocument/2006/docPropsVTypes">
  <Template/>
  <TotalTime>506</TotalTime>
  <Words>2205</Words>
  <Application>Microsoft Office PowerPoint</Application>
  <PresentationFormat>Widescreen</PresentationFormat>
  <Paragraphs>138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Helvetica</vt:lpstr>
      <vt:lpstr>Times</vt:lpstr>
      <vt:lpstr>Trebuchet MS</vt:lpstr>
      <vt:lpstr>Wingdings 3</vt:lpstr>
      <vt:lpstr>Facet</vt:lpstr>
      <vt:lpstr>Keeping our Elders Safe </vt:lpstr>
      <vt:lpstr>Planning Ahead </vt:lpstr>
      <vt:lpstr>Enduring Powers of Attorney </vt:lpstr>
      <vt:lpstr>Enduring Powers of Attorney con’t</vt:lpstr>
      <vt:lpstr>Enduring Power of Attorney con’t</vt:lpstr>
      <vt:lpstr>Advance Directives</vt:lpstr>
      <vt:lpstr>Representation Agreements</vt:lpstr>
      <vt:lpstr>Supported Decision-Making Agreements</vt:lpstr>
      <vt:lpstr>Guardianship</vt:lpstr>
      <vt:lpstr>Presumption of Capability (section 3)</vt:lpstr>
      <vt:lpstr>Court-Appointed Guardians (Part 3) </vt:lpstr>
      <vt:lpstr>Service of Guardianship Application (section 30)</vt:lpstr>
      <vt:lpstr>The Hearing (section 31)</vt:lpstr>
      <vt:lpstr>The Test (section 32)</vt:lpstr>
      <vt:lpstr>Form 6 – Incapability Assessments</vt:lpstr>
      <vt:lpstr>Suitability Requirements for Guardians (section 33)</vt:lpstr>
      <vt:lpstr>Guardianship – Areas of Authority (sections 37 and 38)</vt:lpstr>
      <vt:lpstr>Section 38 continued</vt:lpstr>
      <vt:lpstr>Duties of Guardians (sections 43-46)</vt:lpstr>
      <vt:lpstr>Temporary Guardianship (section 35)</vt:lpstr>
      <vt:lpstr>Multiple Guardians (sections 33-34)</vt:lpstr>
      <vt:lpstr>Statutory Guardianship under the Public Guardian and Trustee Act (sections 12-17)</vt:lpstr>
    </vt:vector>
  </TitlesOfParts>
  <Company>Government of Yukon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our Elders Safe</dc:title>
  <dc:creator>Cindy.Freedman</dc:creator>
  <cp:lastModifiedBy>LSY 4</cp:lastModifiedBy>
  <cp:revision>24</cp:revision>
  <dcterms:created xsi:type="dcterms:W3CDTF">2024-07-23T21:14:39Z</dcterms:created>
  <dcterms:modified xsi:type="dcterms:W3CDTF">2024-11-05T15:01:17Z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0x010100A94BBF1B06EEDF4484533130FBB6557D</vt:lpwstr>
  </property>
</Properties>
</file>