
<file path=[Content_Types].xml><?xml version="1.0" encoding="utf-8"?>
<Types xmlns="http://schemas.openxmlformats.org/package/2006/content-types">
  <Default Extension="rels" ContentType="application/vnd.openxmlformats-package.relationships+xml"/>
  <Default Extension="xml" ContentType="application/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1.xml" ContentType="application/vnd.openxmlformats-officedocument.presentationml.slide+xml"/>
  <Override PartName="/ppt/presentation.xml" ContentType="application/vnd.openxmlformats-officedocument.presentationml.presentation.main+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20" r:id="rId1"/>
  </p:sldMasterIdLst>
  <p:notesMasterIdLst>
    <p:notesMasterId r:id="rId37"/>
  </p:notesMasterIdLst>
  <p:handoutMasterIdLst>
    <p:handoutMasterId r:id="rId38"/>
  </p:handoutMasterIdLst>
  <p:sldIdLst>
    <p:sldId id="256" r:id="rId2"/>
    <p:sldId id="377" r:id="rId3"/>
    <p:sldId id="258" r:id="rId4"/>
    <p:sldId id="335" r:id="rId5"/>
    <p:sldId id="336" r:id="rId6"/>
    <p:sldId id="337" r:id="rId7"/>
    <p:sldId id="257" r:id="rId8"/>
    <p:sldId id="339" r:id="rId9"/>
    <p:sldId id="338" r:id="rId10"/>
    <p:sldId id="354" r:id="rId11"/>
    <p:sldId id="355" r:id="rId12"/>
    <p:sldId id="260" r:id="rId13"/>
    <p:sldId id="276" r:id="rId14"/>
    <p:sldId id="265" r:id="rId15"/>
    <p:sldId id="272" r:id="rId16"/>
    <p:sldId id="266" r:id="rId17"/>
    <p:sldId id="282" r:id="rId18"/>
    <p:sldId id="283" r:id="rId19"/>
    <p:sldId id="284" r:id="rId20"/>
    <p:sldId id="268" r:id="rId21"/>
    <p:sldId id="269" r:id="rId22"/>
    <p:sldId id="270" r:id="rId23"/>
    <p:sldId id="271" r:id="rId24"/>
    <p:sldId id="273" r:id="rId25"/>
    <p:sldId id="274" r:id="rId26"/>
    <p:sldId id="381" r:id="rId27"/>
    <p:sldId id="382" r:id="rId28"/>
    <p:sldId id="277" r:id="rId29"/>
    <p:sldId id="278" r:id="rId30"/>
    <p:sldId id="279" r:id="rId31"/>
    <p:sldId id="280" r:id="rId32"/>
    <p:sldId id="281" r:id="rId33"/>
    <p:sldId id="275" r:id="rId34"/>
    <p:sldId id="383" r:id="rId35"/>
    <p:sldId id="349" r:id="rId3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142" autoAdjust="0"/>
    <p:restoredTop sz="94422"/>
  </p:normalViewPr>
  <p:slideViewPr>
    <p:cSldViewPr>
      <p:cViewPr varScale="1">
        <p:scale>
          <a:sx n="107" d="100"/>
          <a:sy n="107" d="100"/>
        </p:scale>
        <p:origin x="744" y="46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45"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handoutMaster" Target="handoutMasters/handoutMaster1.xml"/><Relationship Id="rId20" Type="http://schemas.openxmlformats.org/officeDocument/2006/relationships/slide" Target="slides/slide19.xml"/><Relationship Id="rId41"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815F9B4-99C4-521B-C797-4092D7D03D71}"/>
              </a:ext>
            </a:extLst>
          </p:cNvPr>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a:latin typeface="Arial" pitchFamily="34" charset="0"/>
                <a:ea typeface="ＭＳ Ｐゴシック" pitchFamily="34" charset="-128"/>
              </a:defRPr>
            </a:lvl1pPr>
          </a:lstStyle>
          <a:p>
            <a:pPr>
              <a:defRPr/>
            </a:pPr>
            <a:endParaRPr lang="en-US" altLang="en-US" dirty="0"/>
          </a:p>
        </p:txBody>
      </p:sp>
      <p:sp>
        <p:nvSpPr>
          <p:cNvPr id="3" name="Date Placeholder 2">
            <a:extLst>
              <a:ext uri="{FF2B5EF4-FFF2-40B4-BE49-F238E27FC236}">
                <a16:creationId xmlns:a16="http://schemas.microsoft.com/office/drawing/2014/main" id="{1C04D534-2B31-A672-8F0A-C77107EA2E93}"/>
              </a:ext>
            </a:extLst>
          </p:cNvPr>
          <p:cNvSpPr>
            <a:spLocks noGrp="1"/>
          </p:cNvSpPr>
          <p:nvPr>
            <p:ph type="dt" sz="quarter"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pitchFamily="34" charset="0"/>
                <a:ea typeface="ＭＳ Ｐゴシック" pitchFamily="34" charset="-128"/>
              </a:defRPr>
            </a:lvl1pPr>
          </a:lstStyle>
          <a:p>
            <a:pPr>
              <a:defRPr/>
            </a:pPr>
            <a:fld id="{B122B0A3-6C2B-CC4A-9730-FB0B99110CE7}" type="datetimeFigureOut">
              <a:rPr lang="en-US" altLang="en-US"/>
              <a:pPr>
                <a:defRPr/>
              </a:pPr>
              <a:t>6/11/25</a:t>
            </a:fld>
            <a:endParaRPr lang="en-US" altLang="en-US" dirty="0"/>
          </a:p>
        </p:txBody>
      </p:sp>
      <p:sp>
        <p:nvSpPr>
          <p:cNvPr id="4" name="Footer Placeholder 3">
            <a:extLst>
              <a:ext uri="{FF2B5EF4-FFF2-40B4-BE49-F238E27FC236}">
                <a16:creationId xmlns:a16="http://schemas.microsoft.com/office/drawing/2014/main" id="{4E252328-0D35-AA94-A253-3FBE6B8E4444}"/>
              </a:ext>
            </a:extLst>
          </p:cNvPr>
          <p:cNvSpPr>
            <a:spLocks noGrp="1"/>
          </p:cNvSpPr>
          <p:nvPr>
            <p:ph type="ftr" sz="quarter" idx="2"/>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a:latin typeface="Arial" pitchFamily="34" charset="0"/>
                <a:ea typeface="ＭＳ Ｐゴシック" pitchFamily="34" charset="-128"/>
              </a:defRPr>
            </a:lvl1pPr>
          </a:lstStyle>
          <a:p>
            <a:pPr>
              <a:defRPr/>
            </a:pPr>
            <a:endParaRPr lang="en-US" altLang="en-US" dirty="0"/>
          </a:p>
        </p:txBody>
      </p:sp>
      <p:sp>
        <p:nvSpPr>
          <p:cNvPr id="5" name="Slide Number Placeholder 4">
            <a:extLst>
              <a:ext uri="{FF2B5EF4-FFF2-40B4-BE49-F238E27FC236}">
                <a16:creationId xmlns:a16="http://schemas.microsoft.com/office/drawing/2014/main" id="{3B46D89E-9910-F2F7-70D5-F1DCEE63ADBA}"/>
              </a:ext>
            </a:extLst>
          </p:cNvPr>
          <p:cNvSpPr>
            <a:spLocks noGrp="1"/>
          </p:cNvSpPr>
          <p:nvPr>
            <p:ph type="sldNum" sz="quarter" idx="3"/>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8D13D434-9EFD-9646-80B1-4E1798D5484B}" type="slidenum">
              <a:rPr lang="en-US" altLang="en-US"/>
              <a:pPr/>
              <a:t>‹#›</a:t>
            </a:fld>
            <a:endParaRPr lang="en-US" altLang="en-US" dirty="0"/>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0DB96AD-EF3A-D5F2-7C87-1DDA844B11FC}"/>
              </a:ext>
            </a:extLst>
          </p:cNvPr>
          <p:cNvSpPr>
            <a:spLocks noGrp="1"/>
          </p:cNvSpPr>
          <p:nvPr>
            <p:ph type="hdr" sz="quarter"/>
          </p:nvPr>
        </p:nvSpPr>
        <p:spPr>
          <a:xfrm>
            <a:off x="0" y="0"/>
            <a:ext cx="2971800" cy="458788"/>
          </a:xfrm>
          <a:prstGeom prst="rect">
            <a:avLst/>
          </a:prstGeom>
        </p:spPr>
        <p:txBody>
          <a:bodyPr vert="horz" wrap="square" lIns="91440" tIns="45720" rIns="91440" bIns="45720" numCol="1" anchor="t" anchorCtr="0" compatLnSpc="1">
            <a:prstTxWarp prst="textNoShape">
              <a:avLst/>
            </a:prstTxWarp>
          </a:bodyPr>
          <a:lstStyle>
            <a:lvl1pPr>
              <a:defRPr sz="1200">
                <a:latin typeface="Arial" pitchFamily="34" charset="0"/>
                <a:ea typeface="ＭＳ Ｐゴシック" pitchFamily="34" charset="-128"/>
              </a:defRPr>
            </a:lvl1pPr>
          </a:lstStyle>
          <a:p>
            <a:pPr>
              <a:defRPr/>
            </a:pPr>
            <a:endParaRPr lang="en-US" altLang="en-US" dirty="0"/>
          </a:p>
        </p:txBody>
      </p:sp>
      <p:sp>
        <p:nvSpPr>
          <p:cNvPr id="3" name="Date Placeholder 2">
            <a:extLst>
              <a:ext uri="{FF2B5EF4-FFF2-40B4-BE49-F238E27FC236}">
                <a16:creationId xmlns:a16="http://schemas.microsoft.com/office/drawing/2014/main" id="{169DDF44-6504-755E-EE38-FB8A84031BDA}"/>
              </a:ext>
            </a:extLst>
          </p:cNvPr>
          <p:cNvSpPr>
            <a:spLocks noGrp="1"/>
          </p:cNvSpPr>
          <p:nvPr>
            <p:ph type="dt" idx="1"/>
          </p:nvPr>
        </p:nvSpPr>
        <p:spPr>
          <a:xfrm>
            <a:off x="3884613" y="0"/>
            <a:ext cx="2971800" cy="458788"/>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pitchFamily="34" charset="0"/>
                <a:ea typeface="ＭＳ Ｐゴシック" pitchFamily="34" charset="-128"/>
              </a:defRPr>
            </a:lvl1pPr>
          </a:lstStyle>
          <a:p>
            <a:pPr>
              <a:defRPr/>
            </a:pPr>
            <a:fld id="{32CC8BFC-149F-DA41-90A4-2DE726EC6060}" type="datetimeFigureOut">
              <a:rPr lang="en-US" altLang="en-US"/>
              <a:pPr>
                <a:defRPr/>
              </a:pPr>
              <a:t>6/11/25</a:t>
            </a:fld>
            <a:endParaRPr lang="en-US" altLang="en-US" dirty="0"/>
          </a:p>
        </p:txBody>
      </p:sp>
      <p:sp>
        <p:nvSpPr>
          <p:cNvPr id="4" name="Slide Image Placeholder 3">
            <a:extLst>
              <a:ext uri="{FF2B5EF4-FFF2-40B4-BE49-F238E27FC236}">
                <a16:creationId xmlns:a16="http://schemas.microsoft.com/office/drawing/2014/main" id="{FB6D109E-4BAF-559C-AE4F-B1202239C126}"/>
              </a:ext>
            </a:extLst>
          </p:cNvPr>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pPr lvl="0"/>
            <a:endParaRPr lang="en-US" noProof="0" dirty="0"/>
          </a:p>
        </p:txBody>
      </p:sp>
      <p:sp>
        <p:nvSpPr>
          <p:cNvPr id="5" name="Notes Placeholder 4">
            <a:extLst>
              <a:ext uri="{FF2B5EF4-FFF2-40B4-BE49-F238E27FC236}">
                <a16:creationId xmlns:a16="http://schemas.microsoft.com/office/drawing/2014/main" id="{2A57ED6D-5F6F-433C-7500-94FAB7BF3956}"/>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856D82B1-B09F-430C-ECF2-CB2A31F78217}"/>
              </a:ext>
            </a:extLst>
          </p:cNvPr>
          <p:cNvSpPr>
            <a:spLocks noGrp="1"/>
          </p:cNvSpPr>
          <p:nvPr>
            <p:ph type="ftr" sz="quarter" idx="4"/>
          </p:nvPr>
        </p:nvSpPr>
        <p:spPr>
          <a:xfrm>
            <a:off x="0" y="8685213"/>
            <a:ext cx="2971800" cy="458787"/>
          </a:xfrm>
          <a:prstGeom prst="rect">
            <a:avLst/>
          </a:prstGeom>
        </p:spPr>
        <p:txBody>
          <a:bodyPr vert="horz" wrap="square" lIns="91440" tIns="45720" rIns="91440" bIns="45720" numCol="1" anchor="b" anchorCtr="0" compatLnSpc="1">
            <a:prstTxWarp prst="textNoShape">
              <a:avLst/>
            </a:prstTxWarp>
          </a:bodyPr>
          <a:lstStyle>
            <a:lvl1pPr>
              <a:defRPr sz="1200">
                <a:latin typeface="Arial" pitchFamily="34" charset="0"/>
                <a:ea typeface="ＭＳ Ｐゴシック" pitchFamily="34" charset="-128"/>
              </a:defRPr>
            </a:lvl1pPr>
          </a:lstStyle>
          <a:p>
            <a:pPr>
              <a:defRPr/>
            </a:pPr>
            <a:endParaRPr lang="en-US" altLang="en-US" dirty="0"/>
          </a:p>
        </p:txBody>
      </p:sp>
      <p:sp>
        <p:nvSpPr>
          <p:cNvPr id="7" name="Slide Number Placeholder 6">
            <a:extLst>
              <a:ext uri="{FF2B5EF4-FFF2-40B4-BE49-F238E27FC236}">
                <a16:creationId xmlns:a16="http://schemas.microsoft.com/office/drawing/2014/main" id="{FFAF6A5C-E6A8-D11F-6668-6EE3F77F9C5E}"/>
              </a:ext>
            </a:extLst>
          </p:cNvPr>
          <p:cNvSpPr>
            <a:spLocks noGrp="1"/>
          </p:cNvSpPr>
          <p:nvPr>
            <p:ph type="sldNum" sz="quarter" idx="5"/>
          </p:nvPr>
        </p:nvSpPr>
        <p:spPr>
          <a:xfrm>
            <a:off x="3884613" y="8685213"/>
            <a:ext cx="2971800" cy="458787"/>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D35AE173-D997-1144-8340-41B91D08A264}" type="slidenum">
              <a:rPr lang="en-US" altLang="en-US"/>
              <a:pPr/>
              <a:t>‹#›</a:t>
            </a:fld>
            <a:endParaRPr lang="en-US" alt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marriage, not a divorce.</a:t>
            </a:r>
          </a:p>
          <a:p>
            <a:r>
              <a:rPr lang="en-US" dirty="0"/>
              <a:t>Case law for modern treaty interpretation and implementation is </a:t>
            </a:r>
          </a:p>
        </p:txBody>
      </p:sp>
      <p:sp>
        <p:nvSpPr>
          <p:cNvPr id="4" name="Slide Number Placeholder 3"/>
          <p:cNvSpPr>
            <a:spLocks noGrp="1"/>
          </p:cNvSpPr>
          <p:nvPr>
            <p:ph type="sldNum" sz="quarter" idx="5"/>
          </p:nvPr>
        </p:nvSpPr>
        <p:spPr/>
        <p:txBody>
          <a:bodyPr/>
          <a:lstStyle/>
          <a:p>
            <a:fld id="{D35AE173-D997-1144-8340-41B91D08A264}" type="slidenum">
              <a:rPr lang="en-US" altLang="en-US" smtClean="0"/>
              <a:pPr/>
              <a:t>6</a:t>
            </a:fld>
            <a:endParaRPr lang="en-US" altLang="en-US" dirty="0"/>
          </a:p>
        </p:txBody>
      </p:sp>
    </p:spTree>
    <p:extLst>
      <p:ext uri="{BB962C8B-B14F-4D97-AF65-F5344CB8AC3E}">
        <p14:creationId xmlns:p14="http://schemas.microsoft.com/office/powerpoint/2010/main" val="22479332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Manifesto.  A statement.  A vision.</a:t>
            </a:r>
          </a:p>
          <a:p>
            <a:r>
              <a:rPr lang="en-US" dirty="0"/>
              <a:t>Undercurrent of anger and bitterness.</a:t>
            </a:r>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800" dirty="0">
                <a:effectLst/>
                <a:latin typeface="Times New Roman" panose="02020603050405020304" pitchFamily="18" charset="0"/>
                <a:ea typeface="Times New Roman" panose="02020603050405020304" pitchFamily="18" charset="0"/>
              </a:rPr>
              <a:t>At this time, the Chiefs understood that they must take steps to regain their identity and reinvigorate their communities by building a new relationship with other Yukoners and the federal government.  Otherwise all may be lost forever.</a:t>
            </a:r>
            <a:endParaRPr lang="en-CA" sz="1800" dirty="0">
              <a:effectLst/>
              <a:latin typeface="Times New Roman" panose="02020603050405020304" pitchFamily="18" charset="0"/>
              <a:ea typeface="Times New Roman" panose="02020603050405020304" pitchFamily="18" charset="0"/>
            </a:endParaRPr>
          </a:p>
          <a:p>
            <a:endParaRPr lang="en-CA" sz="12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35AE173-D997-1144-8340-41B91D08A264}" type="slidenum">
              <a:rPr lang="en-US" altLang="en-US" smtClean="0"/>
              <a:pPr/>
              <a:t>9</a:t>
            </a:fld>
            <a:endParaRPr lang="en-US" altLang="en-US" dirty="0"/>
          </a:p>
        </p:txBody>
      </p:sp>
    </p:spTree>
    <p:extLst>
      <p:ext uri="{BB962C8B-B14F-4D97-AF65-F5344CB8AC3E}">
        <p14:creationId xmlns:p14="http://schemas.microsoft.com/office/powerpoint/2010/main" val="14278211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35AE173-D997-1144-8340-41B91D08A264}" type="slidenum">
              <a:rPr lang="en-US" altLang="en-US" smtClean="0"/>
              <a:pPr/>
              <a:t>13</a:t>
            </a:fld>
            <a:endParaRPr lang="en-US" altLang="en-US" dirty="0"/>
          </a:p>
        </p:txBody>
      </p:sp>
    </p:spTree>
    <p:extLst>
      <p:ext uri="{BB962C8B-B14F-4D97-AF65-F5344CB8AC3E}">
        <p14:creationId xmlns:p14="http://schemas.microsoft.com/office/powerpoint/2010/main" val="41093240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102240" y="2386744"/>
            <a:ext cx="6939520" cy="1645920"/>
          </a:xfrm>
          <a:solidFill>
            <a:srgbClr val="FFFFFF"/>
          </a:solidFill>
          <a:ln w="38100">
            <a:solidFill>
              <a:srgbClr val="404040"/>
            </a:solidFill>
          </a:ln>
        </p:spPr>
        <p:txBody>
          <a:bodyPr lIns="274320" rIns="274320" anchor="ctr" anchorCtr="1">
            <a:normAutofit/>
          </a:bodyPr>
          <a:lstStyle>
            <a:lvl1pPr algn="ctr">
              <a:defRPr sz="35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900">
                <a:solidFill>
                  <a:schemeClr val="tx1">
                    <a:lumMod val="75000"/>
                    <a:lumOff val="25000"/>
                  </a:schemeClr>
                </a:solidFill>
              </a:defRPr>
            </a:lvl1pPr>
            <a:lvl2pPr marL="457200" indent="0" algn="ctr">
              <a:buNone/>
              <a:defRPr sz="19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endParaRPr lang="en-US" altLang="en-US" dirty="0"/>
          </a:p>
        </p:txBody>
      </p:sp>
      <p:sp>
        <p:nvSpPr>
          <p:cNvPr id="8" name="Footer Placeholder 7"/>
          <p:cNvSpPr>
            <a:spLocks noGrp="1"/>
          </p:cNvSpPr>
          <p:nvPr>
            <p:ph type="ftr" sz="quarter" idx="11"/>
          </p:nvPr>
        </p:nvSpPr>
        <p:spPr/>
        <p:txBody>
          <a:bodyPr/>
          <a:lstStyle/>
          <a:p>
            <a:pPr>
              <a:defRPr/>
            </a:pPr>
            <a:endParaRPr lang="en-US" altLang="en-US" dirty="0"/>
          </a:p>
        </p:txBody>
      </p:sp>
      <p:sp>
        <p:nvSpPr>
          <p:cNvPr id="9" name="Slide Number Placeholder 8"/>
          <p:cNvSpPr>
            <a:spLocks noGrp="1"/>
          </p:cNvSpPr>
          <p:nvPr>
            <p:ph type="sldNum" sz="quarter" idx="12"/>
          </p:nvPr>
        </p:nvSpPr>
        <p:spPr/>
        <p:txBody>
          <a:bodyPr/>
          <a:lstStyle/>
          <a:p>
            <a:fld id="{65CB951D-EF87-8C4F-B9CA-D9076478B2A4}" type="slidenum">
              <a:rPr lang="en-US" altLang="en-US" smtClean="0"/>
              <a:pPr/>
              <a:t>‹#›</a:t>
            </a:fld>
            <a:endParaRPr lang="en-US" altLang="en-US" dirty="0"/>
          </a:p>
        </p:txBody>
      </p:sp>
    </p:spTree>
    <p:extLst>
      <p:ext uri="{BB962C8B-B14F-4D97-AF65-F5344CB8AC3E}">
        <p14:creationId xmlns:p14="http://schemas.microsoft.com/office/powerpoint/2010/main" val="9844077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fld id="{6CB96E66-DA65-C14C-AE59-72EA59A89D95}" type="slidenum">
              <a:rPr lang="en-US" altLang="en-US" smtClean="0"/>
              <a:pPr/>
              <a:t>‹#›</a:t>
            </a:fld>
            <a:endParaRPr lang="en-US" altLang="en-US" dirty="0"/>
          </a:p>
        </p:txBody>
      </p:sp>
    </p:spTree>
    <p:extLst>
      <p:ext uri="{BB962C8B-B14F-4D97-AF65-F5344CB8AC3E}">
        <p14:creationId xmlns:p14="http://schemas.microsoft.com/office/powerpoint/2010/main" val="23489368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1053966"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06046" y="937260"/>
            <a:ext cx="4716174"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ltLang="en-US" dirty="0"/>
          </a:p>
        </p:txBody>
      </p:sp>
      <p:sp>
        <p:nvSpPr>
          <p:cNvPr id="5" name="Footer Placeholder 4"/>
          <p:cNvSpPr>
            <a:spLocks noGrp="1"/>
          </p:cNvSpPr>
          <p:nvPr>
            <p:ph type="ftr" sz="quarter" idx="11"/>
          </p:nvPr>
        </p:nvSpPr>
        <p:spPr/>
        <p:txBody>
          <a:bodyPr/>
          <a:lstStyle/>
          <a:p>
            <a:pPr>
              <a:defRPr/>
            </a:pPr>
            <a:endParaRPr lang="en-US" altLang="en-US" dirty="0"/>
          </a:p>
        </p:txBody>
      </p:sp>
      <p:sp>
        <p:nvSpPr>
          <p:cNvPr id="6" name="Slide Number Placeholder 5"/>
          <p:cNvSpPr>
            <a:spLocks noGrp="1"/>
          </p:cNvSpPr>
          <p:nvPr>
            <p:ph type="sldNum" sz="quarter" idx="12"/>
          </p:nvPr>
        </p:nvSpPr>
        <p:spPr/>
        <p:txBody>
          <a:bodyPr/>
          <a:lstStyle/>
          <a:p>
            <a:fld id="{E135431D-F399-2B4E-AF70-4F23537E3F73}" type="slidenum">
              <a:rPr lang="en-US" altLang="en-US" smtClean="0"/>
              <a:pPr/>
              <a:t>‹#›</a:t>
            </a:fld>
            <a:endParaRPr lang="en-US" altLang="en-US" dirty="0"/>
          </a:p>
        </p:txBody>
      </p:sp>
    </p:spTree>
    <p:extLst>
      <p:ext uri="{BB962C8B-B14F-4D97-AF65-F5344CB8AC3E}">
        <p14:creationId xmlns:p14="http://schemas.microsoft.com/office/powerpoint/2010/main" val="2259271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ltLang="en-US" dirty="0"/>
          </a:p>
        </p:txBody>
      </p:sp>
      <p:sp>
        <p:nvSpPr>
          <p:cNvPr id="8" name="Footer Placeholder 7"/>
          <p:cNvSpPr>
            <a:spLocks noGrp="1"/>
          </p:cNvSpPr>
          <p:nvPr>
            <p:ph type="ftr" sz="quarter" idx="11"/>
          </p:nvPr>
        </p:nvSpPr>
        <p:spPr/>
        <p:txBody>
          <a:bodyPr/>
          <a:lstStyle/>
          <a:p>
            <a:pPr>
              <a:defRPr/>
            </a:pPr>
            <a:endParaRPr lang="en-US" altLang="en-US" dirty="0"/>
          </a:p>
        </p:txBody>
      </p:sp>
      <p:sp>
        <p:nvSpPr>
          <p:cNvPr id="9" name="Slide Number Placeholder 8"/>
          <p:cNvSpPr>
            <a:spLocks noGrp="1"/>
          </p:cNvSpPr>
          <p:nvPr>
            <p:ph type="sldNum" sz="quarter" idx="12"/>
          </p:nvPr>
        </p:nvSpPr>
        <p:spPr/>
        <p:txBody>
          <a:bodyPr/>
          <a:lstStyle/>
          <a:p>
            <a:fld id="{09B92701-A49A-0149-8602-591FB05A2643}" type="slidenum">
              <a:rPr lang="en-US" altLang="en-US" smtClean="0"/>
              <a:pPr/>
              <a:t>‹#›</a:t>
            </a:fld>
            <a:endParaRPr lang="en-US" altLang="en-US" dirty="0"/>
          </a:p>
        </p:txBody>
      </p:sp>
    </p:spTree>
    <p:extLst>
      <p:ext uri="{BB962C8B-B14F-4D97-AF65-F5344CB8AC3E}">
        <p14:creationId xmlns:p14="http://schemas.microsoft.com/office/powerpoint/2010/main" val="27687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106424" y="2386744"/>
            <a:ext cx="6940296" cy="1645920"/>
          </a:xfrm>
          <a:solidFill>
            <a:srgbClr val="FFFFFF"/>
          </a:solidFill>
          <a:ln w="38100">
            <a:solidFill>
              <a:srgbClr val="404040"/>
            </a:solidFill>
          </a:ln>
        </p:spPr>
        <p:txBody>
          <a:bodyPr lIns="274320" rIns="274320" anchor="ctr" anchorCtr="1">
            <a:normAutofit/>
          </a:bodyPr>
          <a:lstStyle>
            <a:lvl1pPr>
              <a:defRPr sz="35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900">
                <a:solidFill>
                  <a:schemeClr val="tx1"/>
                </a:solidFill>
              </a:defRPr>
            </a:lvl1pPr>
            <a:lvl2pPr marL="457200" indent="0">
              <a:buNone/>
              <a:defRPr sz="19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pPr>
              <a:defRPr/>
            </a:pPr>
            <a:endParaRPr lang="en-US" altLang="en-US" dirty="0"/>
          </a:p>
        </p:txBody>
      </p:sp>
      <p:sp>
        <p:nvSpPr>
          <p:cNvPr id="8" name="Footer Placeholder 7"/>
          <p:cNvSpPr>
            <a:spLocks noGrp="1"/>
          </p:cNvSpPr>
          <p:nvPr>
            <p:ph type="ftr" sz="quarter" idx="11"/>
          </p:nvPr>
        </p:nvSpPr>
        <p:spPr/>
        <p:txBody>
          <a:bodyPr/>
          <a:lstStyle/>
          <a:p>
            <a:pPr>
              <a:defRPr/>
            </a:pPr>
            <a:endParaRPr lang="en-US" altLang="en-US" dirty="0"/>
          </a:p>
        </p:txBody>
      </p:sp>
      <p:sp>
        <p:nvSpPr>
          <p:cNvPr id="9" name="Slide Number Placeholder 8"/>
          <p:cNvSpPr>
            <a:spLocks noGrp="1"/>
          </p:cNvSpPr>
          <p:nvPr>
            <p:ph type="sldNum" sz="quarter" idx="12"/>
          </p:nvPr>
        </p:nvSpPr>
        <p:spPr/>
        <p:txBody>
          <a:bodyPr/>
          <a:lstStyle/>
          <a:p>
            <a:fld id="{7F94F99E-F727-7B47-B289-7501AF626CF7}" type="slidenum">
              <a:rPr lang="en-US" altLang="en-US" smtClean="0"/>
              <a:pPr/>
              <a:t>‹#›</a:t>
            </a:fld>
            <a:endParaRPr lang="en-US" altLang="en-US" dirty="0"/>
          </a:p>
        </p:txBody>
      </p:sp>
    </p:spTree>
    <p:extLst>
      <p:ext uri="{BB962C8B-B14F-4D97-AF65-F5344CB8AC3E}">
        <p14:creationId xmlns:p14="http://schemas.microsoft.com/office/powerpoint/2010/main" val="362366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2239" y="2638044"/>
            <a:ext cx="3288023"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53737" y="2638044"/>
            <a:ext cx="3290516"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pPr>
              <a:defRPr/>
            </a:pPr>
            <a:endParaRPr lang="en-US" altLang="en-US" dirty="0"/>
          </a:p>
        </p:txBody>
      </p:sp>
      <p:sp>
        <p:nvSpPr>
          <p:cNvPr id="9" name="Footer Placeholder 8"/>
          <p:cNvSpPr>
            <a:spLocks noGrp="1"/>
          </p:cNvSpPr>
          <p:nvPr>
            <p:ph type="ftr" sz="quarter" idx="11"/>
          </p:nvPr>
        </p:nvSpPr>
        <p:spPr/>
        <p:txBody>
          <a:bodyPr/>
          <a:lstStyle/>
          <a:p>
            <a:pPr>
              <a:defRPr/>
            </a:pPr>
            <a:endParaRPr lang="en-US" altLang="en-US" dirty="0"/>
          </a:p>
        </p:txBody>
      </p:sp>
      <p:sp>
        <p:nvSpPr>
          <p:cNvPr id="10" name="Slide Number Placeholder 9"/>
          <p:cNvSpPr>
            <a:spLocks noGrp="1"/>
          </p:cNvSpPr>
          <p:nvPr>
            <p:ph type="sldNum" sz="quarter" idx="12"/>
          </p:nvPr>
        </p:nvSpPr>
        <p:spPr/>
        <p:txBody>
          <a:bodyPr/>
          <a:lstStyle/>
          <a:p>
            <a:fld id="{F1CF1392-5447-B149-BEC6-2817351962F8}" type="slidenum">
              <a:rPr lang="en-US" altLang="en-US" smtClean="0"/>
              <a:pPr/>
              <a:t>‹#›</a:t>
            </a:fld>
            <a:endParaRPr lang="en-US" altLang="en-US" dirty="0"/>
          </a:p>
        </p:txBody>
      </p:sp>
    </p:spTree>
    <p:extLst>
      <p:ext uri="{BB962C8B-B14F-4D97-AF65-F5344CB8AC3E}">
        <p14:creationId xmlns:p14="http://schemas.microsoft.com/office/powerpoint/2010/main" val="22854708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02239" y="2313434"/>
            <a:ext cx="3288024"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2239" y="3143250"/>
            <a:ext cx="3288024"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753737" y="3143250"/>
            <a:ext cx="3290516"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4753737" y="2313434"/>
            <a:ext cx="3290516" cy="704087"/>
          </a:xfrm>
        </p:spPr>
        <p:txBody>
          <a:bodyPr anchor="b" anchorCtr="1">
            <a:normAutofit/>
          </a:bodyPr>
          <a:lstStyle>
            <a:lvl1pPr marL="0" indent="0" algn="ctr">
              <a:buNone/>
              <a:defRPr sz="1900" b="0" cap="all" spc="1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pPr>
              <a:defRPr/>
            </a:pPr>
            <a:endParaRPr lang="en-US" altLang="en-US" dirty="0"/>
          </a:p>
        </p:txBody>
      </p:sp>
      <p:sp>
        <p:nvSpPr>
          <p:cNvPr id="8" name="Footer Placeholder 7"/>
          <p:cNvSpPr>
            <a:spLocks noGrp="1"/>
          </p:cNvSpPr>
          <p:nvPr>
            <p:ph type="ftr" sz="quarter" idx="11"/>
          </p:nvPr>
        </p:nvSpPr>
        <p:spPr/>
        <p:txBody>
          <a:bodyPr/>
          <a:lstStyle/>
          <a:p>
            <a:pPr>
              <a:defRPr/>
            </a:pPr>
            <a:endParaRPr lang="en-US" altLang="en-US" dirty="0"/>
          </a:p>
        </p:txBody>
      </p:sp>
      <p:sp>
        <p:nvSpPr>
          <p:cNvPr id="9" name="Slide Number Placeholder 8"/>
          <p:cNvSpPr>
            <a:spLocks noGrp="1"/>
          </p:cNvSpPr>
          <p:nvPr>
            <p:ph type="sldNum" sz="quarter" idx="12"/>
          </p:nvPr>
        </p:nvSpPr>
        <p:spPr/>
        <p:txBody>
          <a:bodyPr/>
          <a:lstStyle/>
          <a:p>
            <a:fld id="{EB046AF6-DEE3-7D4F-9156-D651976C7A91}" type="slidenum">
              <a:rPr lang="en-US" altLang="en-US" smtClean="0"/>
              <a:pPr/>
              <a:t>‹#›</a:t>
            </a:fld>
            <a:endParaRPr lang="en-US" alt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6340823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ltLang="en-US" dirty="0"/>
          </a:p>
        </p:txBody>
      </p:sp>
      <p:sp>
        <p:nvSpPr>
          <p:cNvPr id="4" name="Footer Placeholder 3"/>
          <p:cNvSpPr>
            <a:spLocks noGrp="1"/>
          </p:cNvSpPr>
          <p:nvPr>
            <p:ph type="ftr" sz="quarter" idx="11"/>
          </p:nvPr>
        </p:nvSpPr>
        <p:spPr/>
        <p:txBody>
          <a:bodyPr/>
          <a:lstStyle/>
          <a:p>
            <a:pPr>
              <a:defRPr/>
            </a:pPr>
            <a:endParaRPr lang="en-US" altLang="en-US" dirty="0"/>
          </a:p>
        </p:txBody>
      </p:sp>
      <p:sp>
        <p:nvSpPr>
          <p:cNvPr id="5" name="Slide Number Placeholder 4"/>
          <p:cNvSpPr>
            <a:spLocks noGrp="1"/>
          </p:cNvSpPr>
          <p:nvPr>
            <p:ph type="sldNum" sz="quarter" idx="12"/>
          </p:nvPr>
        </p:nvSpPr>
        <p:spPr/>
        <p:txBody>
          <a:bodyPr/>
          <a:lstStyle/>
          <a:p>
            <a:fld id="{E16F759C-D8C2-F64B-AF49-A339D35B26E2}" type="slidenum">
              <a:rPr lang="en-US" altLang="en-US" smtClean="0"/>
              <a:pPr/>
              <a:t>‹#›</a:t>
            </a:fld>
            <a:endParaRPr lang="en-US" altLang="en-US" dirty="0"/>
          </a:p>
        </p:txBody>
      </p:sp>
    </p:spTree>
    <p:extLst>
      <p:ext uri="{BB962C8B-B14F-4D97-AF65-F5344CB8AC3E}">
        <p14:creationId xmlns:p14="http://schemas.microsoft.com/office/powerpoint/2010/main" val="32782410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en-US" dirty="0"/>
          </a:p>
        </p:txBody>
      </p:sp>
      <p:sp>
        <p:nvSpPr>
          <p:cNvPr id="3" name="Footer Placeholder 2"/>
          <p:cNvSpPr>
            <a:spLocks noGrp="1"/>
          </p:cNvSpPr>
          <p:nvPr>
            <p:ph type="ftr" sz="quarter" idx="11"/>
          </p:nvPr>
        </p:nvSpPr>
        <p:spPr/>
        <p:txBody>
          <a:bodyPr/>
          <a:lstStyle/>
          <a:p>
            <a:pPr>
              <a:defRPr/>
            </a:pPr>
            <a:endParaRPr lang="en-US" altLang="en-US" dirty="0"/>
          </a:p>
        </p:txBody>
      </p:sp>
      <p:sp>
        <p:nvSpPr>
          <p:cNvPr id="4" name="Slide Number Placeholder 3"/>
          <p:cNvSpPr>
            <a:spLocks noGrp="1"/>
          </p:cNvSpPr>
          <p:nvPr>
            <p:ph type="sldNum" sz="quarter" idx="12"/>
          </p:nvPr>
        </p:nvSpPr>
        <p:spPr/>
        <p:txBody>
          <a:bodyPr/>
          <a:lstStyle/>
          <a:p>
            <a:fld id="{A285FA86-7CB1-F743-8D5A-78148D6710FF}" type="slidenum">
              <a:rPr lang="en-US" altLang="en-US" smtClean="0"/>
              <a:pPr/>
              <a:t>‹#›</a:t>
            </a:fld>
            <a:endParaRPr lang="en-US" altLang="en-US" dirty="0"/>
          </a:p>
        </p:txBody>
      </p:sp>
    </p:spTree>
    <p:extLst>
      <p:ext uri="{BB962C8B-B14F-4D97-AF65-F5344CB8AC3E}">
        <p14:creationId xmlns:p14="http://schemas.microsoft.com/office/powerpoint/2010/main" val="40348305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bg>
      <p:bgRef idx="1001">
        <a:schemeClr val="bg2"/>
      </p:bgRef>
    </p:bg>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703" y="2243829"/>
            <a:ext cx="3290594" cy="1141497"/>
          </a:xfrm>
          <a:solidFill>
            <a:srgbClr val="FFFFFF"/>
          </a:solidFill>
          <a:ln>
            <a:solidFill>
              <a:srgbClr val="404040"/>
            </a:solidFill>
          </a:ln>
        </p:spPr>
        <p:txBody>
          <a:bodyPr anchor="ctr" anchorCtr="1">
            <a:normAutofit/>
          </a:bodyPr>
          <a:lstStyle>
            <a:lvl1pPr>
              <a:defRPr sz="21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62965" y="3549918"/>
            <a:ext cx="284607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pPr>
              <a:defRPr/>
            </a:pPr>
            <a:endParaRPr lang="en-US" altLang="en-US" dirty="0"/>
          </a:p>
        </p:txBody>
      </p:sp>
      <p:sp>
        <p:nvSpPr>
          <p:cNvPr id="10" name="Footer Placeholder 9"/>
          <p:cNvSpPr>
            <a:spLocks noGrp="1"/>
          </p:cNvSpPr>
          <p:nvPr>
            <p:ph type="ftr" sz="quarter" idx="11"/>
          </p:nvPr>
        </p:nvSpPr>
        <p:spPr>
          <a:xfrm>
            <a:off x="640703" y="6236208"/>
            <a:ext cx="3806398" cy="320040"/>
          </a:xfrm>
        </p:spPr>
        <p:txBody>
          <a:bodyPr>
            <a:normAutofit/>
          </a:bodyPr>
          <a:lstStyle>
            <a:lvl1pPr>
              <a:defRPr>
                <a:solidFill>
                  <a:srgbClr val="FFFFFF">
                    <a:alpha val="70000"/>
                  </a:srgbClr>
                </a:solidFill>
              </a:defRPr>
            </a:lvl1pPr>
          </a:lstStyle>
          <a:p>
            <a:pPr>
              <a:defRPr/>
            </a:pPr>
            <a:endParaRPr lang="en-US" altLang="en-US" dirty="0"/>
          </a:p>
        </p:txBody>
      </p:sp>
      <p:sp>
        <p:nvSpPr>
          <p:cNvPr id="11" name="Slide Number Placeholder 10"/>
          <p:cNvSpPr>
            <a:spLocks noGrp="1"/>
          </p:cNvSpPr>
          <p:nvPr>
            <p:ph type="sldNum" sz="quarter" idx="12"/>
          </p:nvPr>
        </p:nvSpPr>
        <p:spPr/>
        <p:txBody>
          <a:bodyPr/>
          <a:lstStyle/>
          <a:p>
            <a:fld id="{F5F0D765-0998-DF4C-B532-5CF61295A60B}" type="slidenum">
              <a:rPr lang="en-US" altLang="en-US" smtClean="0"/>
              <a:pPr/>
              <a:t>‹#›</a:t>
            </a:fld>
            <a:endParaRPr lang="en-US" altLang="en-US" dirty="0"/>
          </a:p>
        </p:txBody>
      </p:sp>
    </p:spTree>
    <p:extLst>
      <p:ext uri="{BB962C8B-B14F-4D97-AF65-F5344CB8AC3E}">
        <p14:creationId xmlns:p14="http://schemas.microsoft.com/office/powerpoint/2010/main" val="2202029963"/>
      </p:ext>
    </p:extLst>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40080" y="2243828"/>
            <a:ext cx="3291840" cy="1143000"/>
          </a:xfrm>
          <a:solidFill>
            <a:srgbClr val="FFFFFF"/>
          </a:solidFill>
          <a:ln>
            <a:solidFill>
              <a:srgbClr val="262626"/>
            </a:solidFill>
          </a:ln>
        </p:spPr>
        <p:txBody>
          <a:bodyPr anchor="ctr" anchorCtr="1">
            <a:noAutofit/>
          </a:bodyPr>
          <a:lstStyle>
            <a:lvl1pPr>
              <a:defRPr sz="21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572000" y="0"/>
            <a:ext cx="4576573" cy="6858000"/>
          </a:xfrm>
          <a:solidFill>
            <a:schemeClr val="tx1"/>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62965" y="3549919"/>
            <a:ext cx="284607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pPr>
              <a:defRPr/>
            </a:pPr>
            <a:endParaRPr lang="en-US" altLang="en-US" dirty="0"/>
          </a:p>
        </p:txBody>
      </p:sp>
      <p:sp>
        <p:nvSpPr>
          <p:cNvPr id="9" name="Footer Placeholder 8"/>
          <p:cNvSpPr>
            <a:spLocks noGrp="1"/>
          </p:cNvSpPr>
          <p:nvPr>
            <p:ph type="ftr" sz="quarter" idx="11"/>
          </p:nvPr>
        </p:nvSpPr>
        <p:spPr>
          <a:xfrm>
            <a:off x="640080" y="6236208"/>
            <a:ext cx="3803904" cy="320040"/>
          </a:xfrm>
        </p:spPr>
        <p:txBody>
          <a:bodyPr>
            <a:normAutofit/>
          </a:bodyPr>
          <a:lstStyle>
            <a:lvl1pPr>
              <a:defRPr>
                <a:solidFill>
                  <a:srgbClr val="FFFFFF">
                    <a:alpha val="70000"/>
                  </a:srgbClr>
                </a:solidFill>
              </a:defRPr>
            </a:lvl1pPr>
          </a:lstStyle>
          <a:p>
            <a:pPr>
              <a:defRPr/>
            </a:pPr>
            <a:endParaRPr lang="en-US" altLang="en-US" dirty="0"/>
          </a:p>
        </p:txBody>
      </p:sp>
      <p:sp>
        <p:nvSpPr>
          <p:cNvPr id="10" name="Slide Number Placeholder 9"/>
          <p:cNvSpPr>
            <a:spLocks noGrp="1"/>
          </p:cNvSpPr>
          <p:nvPr>
            <p:ph type="sldNum" sz="quarter" idx="12"/>
          </p:nvPr>
        </p:nvSpPr>
        <p:spPr/>
        <p:txBody>
          <a:bodyPr/>
          <a:lstStyle/>
          <a:p>
            <a:fld id="{7B90A5E0-13A4-0041-BDFB-8EDB40DAE0ED}" type="slidenum">
              <a:rPr lang="en-US" altLang="en-US" smtClean="0"/>
              <a:pPr/>
              <a:t>‹#›</a:t>
            </a:fld>
            <a:endParaRPr lang="en-US" altLang="en-US" dirty="0"/>
          </a:p>
        </p:txBody>
      </p:sp>
    </p:spTree>
    <p:extLst>
      <p:ext uri="{BB962C8B-B14F-4D97-AF65-F5344CB8AC3E}">
        <p14:creationId xmlns:p14="http://schemas.microsoft.com/office/powerpoint/2010/main" val="1520130530"/>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06045" y="964692"/>
            <a:ext cx="5937755" cy="1188720"/>
          </a:xfrm>
          <a:prstGeom prst="rect">
            <a:avLst/>
          </a:prstGeom>
          <a:solidFill>
            <a:schemeClr val="bg2">
              <a:lumMod val="60000"/>
              <a:lumOff val="40000"/>
              <a:alpha val="15000"/>
            </a:schemeClr>
          </a:solidFill>
          <a:ln w="31750" cap="sq">
            <a:solidFill>
              <a:schemeClr val="tx1">
                <a:lumMod val="75000"/>
                <a:lumOff val="25000"/>
              </a:schemeClr>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606045" y="2638045"/>
            <a:ext cx="5937755"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978943" y="6238816"/>
            <a:ext cx="2065310" cy="323968"/>
          </a:xfrm>
          <a:prstGeom prst="rect">
            <a:avLst/>
          </a:prstGeom>
        </p:spPr>
        <p:txBody>
          <a:bodyPr vert="horz" lIns="91440" tIns="45720" rIns="91440" bIns="45720" rtlCol="0" anchor="ctr"/>
          <a:lstStyle>
            <a:lvl1pPr algn="r">
              <a:defRPr sz="1000">
                <a:solidFill>
                  <a:schemeClr val="tx1">
                    <a:alpha val="70000"/>
                  </a:schemeClr>
                </a:solidFill>
              </a:defRPr>
            </a:lvl1pPr>
          </a:lstStyle>
          <a:p>
            <a:pPr>
              <a:defRPr/>
            </a:pPr>
            <a:endParaRPr lang="en-US" altLang="en-US" dirty="0"/>
          </a:p>
        </p:txBody>
      </p:sp>
      <p:sp>
        <p:nvSpPr>
          <p:cNvPr id="5" name="Footer Placeholder 4"/>
          <p:cNvSpPr>
            <a:spLocks noGrp="1"/>
          </p:cNvSpPr>
          <p:nvPr>
            <p:ph type="ftr" sz="quarter" idx="3"/>
          </p:nvPr>
        </p:nvSpPr>
        <p:spPr>
          <a:xfrm>
            <a:off x="1102239" y="6236208"/>
            <a:ext cx="4556664" cy="320040"/>
          </a:xfrm>
          <a:prstGeom prst="rect">
            <a:avLst/>
          </a:prstGeom>
        </p:spPr>
        <p:txBody>
          <a:bodyPr vert="horz" lIns="91440" tIns="45720" rIns="91440" bIns="45720" rtlCol="0" anchor="ctr"/>
          <a:lstStyle>
            <a:lvl1pPr algn="l">
              <a:defRPr sz="1000">
                <a:solidFill>
                  <a:schemeClr val="tx1">
                    <a:alpha val="70000"/>
                  </a:schemeClr>
                </a:solidFill>
              </a:defRPr>
            </a:lvl1pPr>
          </a:lstStyle>
          <a:p>
            <a:pPr>
              <a:defRPr/>
            </a:pPr>
            <a:endParaRPr lang="en-US" altLang="en-US" dirty="0"/>
          </a:p>
        </p:txBody>
      </p:sp>
      <p:sp>
        <p:nvSpPr>
          <p:cNvPr id="6" name="Slide Number Placeholder 5"/>
          <p:cNvSpPr>
            <a:spLocks noGrp="1"/>
          </p:cNvSpPr>
          <p:nvPr>
            <p:ph type="sldNum" sz="quarter" idx="4"/>
          </p:nvPr>
        </p:nvSpPr>
        <p:spPr>
          <a:xfrm>
            <a:off x="824011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EB046AF6-DEE3-7D4F-9156-D651976C7A91}" type="slidenum">
              <a:rPr lang="en-US" altLang="en-US" smtClean="0"/>
              <a:pPr/>
              <a:t>‹#›</a:t>
            </a:fld>
            <a:endParaRPr lang="en-US" altLang="en-US" dirty="0"/>
          </a:p>
        </p:txBody>
      </p:sp>
    </p:spTree>
    <p:extLst>
      <p:ext uri="{BB962C8B-B14F-4D97-AF65-F5344CB8AC3E}">
        <p14:creationId xmlns:p14="http://schemas.microsoft.com/office/powerpoint/2010/main" val="3010029808"/>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hf hdr="0" ftr="0" dt="0"/>
  <p:txStyles>
    <p:titleStyle>
      <a:lvl1pPr algn="ctr" defTabSz="914400" rtl="0" eaLnBrk="1" latinLnBrk="0" hangingPunct="1">
        <a:lnSpc>
          <a:spcPct val="90000"/>
        </a:lnSpc>
        <a:spcBef>
          <a:spcPct val="0"/>
        </a:spcBef>
        <a:buNone/>
        <a:defRPr sz="26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44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59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28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hyperlink" Target="mailto:daryn.leas@me.com"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E5E26659-7AF0-F587-653A-295F21CEF4DD}"/>
              </a:ext>
            </a:extLst>
          </p:cNvPr>
          <p:cNvSpPr>
            <a:spLocks noGrp="1" noRot="1" noChangeArrowheads="1"/>
          </p:cNvSpPr>
          <p:nvPr>
            <p:ph type="title"/>
          </p:nvPr>
        </p:nvSpPr>
        <p:spPr>
          <a:xfrm>
            <a:off x="1603122" y="1052736"/>
            <a:ext cx="5937755" cy="3672408"/>
          </a:xfrm>
        </p:spPr>
        <p:txBody>
          <a:bodyPr>
            <a:normAutofit/>
          </a:bodyPr>
          <a:lstStyle/>
          <a:p>
            <a:pPr eaLnBrk="1" hangingPunct="1">
              <a:defRPr/>
            </a:pPr>
            <a:r>
              <a:rPr lang="en-US" altLang="en-US" dirty="0">
                <a:ea typeface="ＭＳ Ｐゴシック" pitchFamily="34" charset="-128"/>
              </a:rPr>
              <a:t>Umbrella FINAL AGREEMENT 101</a:t>
            </a:r>
            <a:br>
              <a:rPr lang="en-US" altLang="en-US" dirty="0">
                <a:ea typeface="ＭＳ Ｐゴシック" pitchFamily="34" charset="-128"/>
              </a:rPr>
            </a:br>
            <a:br>
              <a:rPr lang="en-US" altLang="en-US" dirty="0">
                <a:ea typeface="ＭＳ Ｐゴシック" pitchFamily="34" charset="-128"/>
              </a:rPr>
            </a:br>
            <a:r>
              <a:rPr lang="en-US" altLang="en-US" dirty="0">
                <a:ea typeface="ＭＳ Ｐゴシック" pitchFamily="34" charset="-128"/>
              </a:rPr>
              <a:t>JUNE 12, 2025</a:t>
            </a:r>
          </a:p>
        </p:txBody>
      </p:sp>
      <p:sp>
        <p:nvSpPr>
          <p:cNvPr id="3" name="Slide Number Placeholder 2">
            <a:extLst>
              <a:ext uri="{FF2B5EF4-FFF2-40B4-BE49-F238E27FC236}">
                <a16:creationId xmlns:a16="http://schemas.microsoft.com/office/drawing/2014/main" id="{35CD7110-010E-1802-FDCD-88A95F93DAFF}"/>
              </a:ext>
            </a:extLst>
          </p:cNvPr>
          <p:cNvSpPr>
            <a:spLocks noGrp="1"/>
          </p:cNvSpPr>
          <p:nvPr>
            <p:ph type="sldNum" sz="quarter" idx="12"/>
          </p:nvPr>
        </p:nvSpPr>
        <p:spPr/>
        <p:txBody>
          <a:bodyPr/>
          <a:lstStyle/>
          <a:p>
            <a:fld id="{09B92701-A49A-0149-8602-591FB05A2643}" type="slidenum">
              <a:rPr lang="en-US" altLang="en-US" smtClean="0"/>
              <a:pPr/>
              <a:t>1</a:t>
            </a:fld>
            <a:endParaRPr lang="en-US" alt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8F6180-10F4-4885-F83E-7615B7BAF89B}"/>
              </a:ext>
            </a:extLst>
          </p:cNvPr>
          <p:cNvSpPr>
            <a:spLocks noGrp="1"/>
          </p:cNvSpPr>
          <p:nvPr>
            <p:ph type="title"/>
          </p:nvPr>
        </p:nvSpPr>
        <p:spPr>
          <a:xfrm>
            <a:off x="1606045" y="332656"/>
            <a:ext cx="5937755" cy="1188720"/>
          </a:xfrm>
        </p:spPr>
        <p:txBody>
          <a:bodyPr/>
          <a:lstStyle/>
          <a:p>
            <a:r>
              <a:rPr lang="en-US" dirty="0"/>
              <a:t>Rejection of the 1984 AIP</a:t>
            </a:r>
          </a:p>
        </p:txBody>
      </p:sp>
      <p:sp>
        <p:nvSpPr>
          <p:cNvPr id="3" name="Content Placeholder 2">
            <a:extLst>
              <a:ext uri="{FF2B5EF4-FFF2-40B4-BE49-F238E27FC236}">
                <a16:creationId xmlns:a16="http://schemas.microsoft.com/office/drawing/2014/main" id="{CEEF09E0-2E24-EFA0-FFF6-D35C5903CEC4}"/>
              </a:ext>
            </a:extLst>
          </p:cNvPr>
          <p:cNvSpPr>
            <a:spLocks noGrp="1"/>
          </p:cNvSpPr>
          <p:nvPr>
            <p:ph idx="1"/>
          </p:nvPr>
        </p:nvSpPr>
        <p:spPr>
          <a:xfrm>
            <a:off x="467544" y="1700808"/>
            <a:ext cx="8208911" cy="4882872"/>
          </a:xfrm>
        </p:spPr>
        <p:txBody>
          <a:bodyPr>
            <a:normAutofit lnSpcReduction="10000"/>
          </a:bodyPr>
          <a:lstStyle/>
          <a:p>
            <a:r>
              <a:rPr lang="en-US" sz="2400" dirty="0">
                <a:ea typeface="Times New Roman" panose="02020603050405020304" pitchFamily="18" charset="0"/>
              </a:rPr>
              <a:t>T</a:t>
            </a:r>
            <a:r>
              <a:rPr lang="en-US" sz="2400" dirty="0">
                <a:effectLst/>
                <a:ea typeface="Times New Roman" panose="02020603050405020304" pitchFamily="18" charset="0"/>
              </a:rPr>
              <a:t>he 1984 CYI special general assembly</a:t>
            </a:r>
            <a:r>
              <a:rPr lang="en-US" sz="2400" dirty="0">
                <a:ea typeface="Times New Roman" panose="02020603050405020304" pitchFamily="18" charset="0"/>
              </a:rPr>
              <a:t> </a:t>
            </a:r>
            <a:r>
              <a:rPr lang="en-CA" sz="2400" dirty="0">
                <a:effectLst/>
                <a:ea typeface="Times New Roman" panose="02020603050405020304" pitchFamily="18" charset="0"/>
              </a:rPr>
              <a:t>passed a resolution </a:t>
            </a:r>
            <a:r>
              <a:rPr lang="en-US" sz="2400" dirty="0">
                <a:effectLst/>
                <a:ea typeface="Times New Roman" panose="02020603050405020304" pitchFamily="18" charset="0"/>
              </a:rPr>
              <a:t>calling for the re-negotiation of the AIP on the following principles:</a:t>
            </a:r>
          </a:p>
          <a:p>
            <a:pPr marL="342900" lvl="0" indent="-342900">
              <a:buFont typeface="Times New Roman" panose="02020603050405020304" pitchFamily="18" charset="0"/>
              <a:buChar char="-"/>
              <a:tabLst>
                <a:tab pos="914400" algn="l"/>
              </a:tabLst>
            </a:pPr>
            <a:r>
              <a:rPr lang="en-US" sz="2400" dirty="0">
                <a:ea typeface="Times New Roman" panose="02020603050405020304" pitchFamily="18" charset="0"/>
              </a:rPr>
              <a:t>A</a:t>
            </a:r>
            <a:r>
              <a:rPr lang="en-US" sz="2400" dirty="0">
                <a:effectLst/>
                <a:ea typeface="Times New Roman" panose="02020603050405020304" pitchFamily="18" charset="0"/>
              </a:rPr>
              <a:t>boriginal title not be extinguished;</a:t>
            </a:r>
            <a:endParaRPr lang="en-CA" sz="2400" dirty="0">
              <a:effectLst/>
              <a:ea typeface="Times New Roman" panose="02020603050405020304" pitchFamily="18" charset="0"/>
            </a:endParaRPr>
          </a:p>
          <a:p>
            <a:pPr marL="342900" lvl="0" indent="-342900">
              <a:buFont typeface="Times New Roman" panose="02020603050405020304" pitchFamily="18" charset="0"/>
              <a:buChar char="-"/>
              <a:tabLst>
                <a:tab pos="914400" algn="l"/>
              </a:tabLst>
            </a:pPr>
            <a:r>
              <a:rPr lang="en-US" sz="2400" dirty="0">
                <a:effectLst/>
                <a:ea typeface="Times New Roman" panose="02020603050405020304" pitchFamily="18" charset="0"/>
              </a:rPr>
              <a:t>subsistence hunting rights be recognized and protected;</a:t>
            </a:r>
            <a:endParaRPr lang="en-CA" sz="2400" dirty="0">
              <a:effectLst/>
              <a:ea typeface="Times New Roman" panose="02020603050405020304" pitchFamily="18" charset="0"/>
            </a:endParaRPr>
          </a:p>
          <a:p>
            <a:pPr marL="342900" lvl="0" indent="-342900">
              <a:buFont typeface="Times New Roman" panose="02020603050405020304" pitchFamily="18" charset="0"/>
              <a:buChar char="-"/>
              <a:tabLst>
                <a:tab pos="914400" algn="l"/>
              </a:tabLst>
            </a:pPr>
            <a:r>
              <a:rPr lang="en-US" sz="2400" dirty="0">
                <a:effectLst/>
                <a:ea typeface="Times New Roman" panose="02020603050405020304" pitchFamily="18" charset="0"/>
              </a:rPr>
              <a:t>land selection or re-selection be based on need and not on a quantum basis;</a:t>
            </a:r>
            <a:endParaRPr lang="en-CA" sz="2400" dirty="0">
              <a:effectLst/>
              <a:ea typeface="Times New Roman" panose="02020603050405020304" pitchFamily="18" charset="0"/>
            </a:endParaRPr>
          </a:p>
          <a:p>
            <a:pPr marL="342900" lvl="0" indent="-342900">
              <a:buFont typeface="Times New Roman" panose="02020603050405020304" pitchFamily="18" charset="0"/>
              <a:buChar char="-"/>
              <a:tabLst>
                <a:tab pos="914400" algn="l"/>
              </a:tabLst>
            </a:pPr>
            <a:r>
              <a:rPr lang="en-US" sz="2400" dirty="0">
                <a:effectLst/>
                <a:ea typeface="Times New Roman" panose="02020603050405020304" pitchFamily="18" charset="0"/>
              </a:rPr>
              <a:t>Indian control, not fee simple ownership, over land selected as settlement land;</a:t>
            </a:r>
            <a:endParaRPr lang="en-CA" sz="2400" dirty="0">
              <a:effectLst/>
              <a:ea typeface="Times New Roman" panose="02020603050405020304" pitchFamily="18" charset="0"/>
            </a:endParaRPr>
          </a:p>
          <a:p>
            <a:pPr marL="342900" lvl="0" indent="-342900">
              <a:buFont typeface="Times New Roman" panose="02020603050405020304" pitchFamily="18" charset="0"/>
              <a:buChar char="-"/>
              <a:tabLst>
                <a:tab pos="914400" algn="l"/>
              </a:tabLst>
            </a:pPr>
            <a:r>
              <a:rPr lang="en-US" sz="2400" dirty="0">
                <a:effectLst/>
                <a:ea typeface="Times New Roman" panose="02020603050405020304" pitchFamily="18" charset="0"/>
              </a:rPr>
              <a:t>full and proper recognition of non-status Indians; and</a:t>
            </a:r>
          </a:p>
          <a:p>
            <a:pPr marL="342900" lvl="0" indent="-342900">
              <a:buFont typeface="Times New Roman" panose="02020603050405020304" pitchFamily="18" charset="0"/>
              <a:buChar char="-"/>
              <a:tabLst>
                <a:tab pos="914400" algn="l"/>
              </a:tabLst>
            </a:pPr>
            <a:r>
              <a:rPr lang="en-US" sz="2400" dirty="0">
                <a:effectLst/>
                <a:ea typeface="Times New Roman" panose="02020603050405020304" pitchFamily="18" charset="0"/>
              </a:rPr>
              <a:t>bands and band authorities be fully recognized and strengthened</a:t>
            </a:r>
            <a:r>
              <a:rPr lang="en-CA" sz="2400" dirty="0">
                <a:ea typeface="Times New Roman" panose="02020603050405020304" pitchFamily="18" charset="0"/>
              </a:rPr>
              <a:t>.</a:t>
            </a:r>
          </a:p>
          <a:p>
            <a:endParaRPr lang="en-CA" sz="24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988579FD-0C41-82B8-C73B-09368890BB3D}"/>
              </a:ext>
            </a:extLst>
          </p:cNvPr>
          <p:cNvSpPr>
            <a:spLocks noGrp="1"/>
          </p:cNvSpPr>
          <p:nvPr>
            <p:ph type="sldNum" sz="quarter" idx="12"/>
          </p:nvPr>
        </p:nvSpPr>
        <p:spPr/>
        <p:txBody>
          <a:bodyPr/>
          <a:lstStyle/>
          <a:p>
            <a:fld id="{09B92701-A49A-0149-8602-591FB05A2643}" type="slidenum">
              <a:rPr lang="en-US" altLang="en-US" smtClean="0"/>
              <a:pPr/>
              <a:t>10</a:t>
            </a:fld>
            <a:endParaRPr lang="en-US" altLang="en-US" dirty="0"/>
          </a:p>
        </p:txBody>
      </p:sp>
    </p:spTree>
    <p:extLst>
      <p:ext uri="{BB962C8B-B14F-4D97-AF65-F5344CB8AC3E}">
        <p14:creationId xmlns:p14="http://schemas.microsoft.com/office/powerpoint/2010/main" val="13910184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AF79C6-098D-C64A-B303-FA3808E80143}"/>
              </a:ext>
            </a:extLst>
          </p:cNvPr>
          <p:cNvSpPr>
            <a:spLocks noGrp="1"/>
          </p:cNvSpPr>
          <p:nvPr>
            <p:ph type="title"/>
          </p:nvPr>
        </p:nvSpPr>
        <p:spPr>
          <a:xfrm>
            <a:off x="1606045" y="404664"/>
            <a:ext cx="5937755" cy="1188720"/>
          </a:xfrm>
        </p:spPr>
        <p:txBody>
          <a:bodyPr/>
          <a:lstStyle/>
          <a:p>
            <a:r>
              <a:rPr lang="en-US" dirty="0"/>
              <a:t>Rejection of the 1984 AIP (2)</a:t>
            </a:r>
          </a:p>
        </p:txBody>
      </p:sp>
      <p:sp>
        <p:nvSpPr>
          <p:cNvPr id="3" name="Content Placeholder 2">
            <a:extLst>
              <a:ext uri="{FF2B5EF4-FFF2-40B4-BE49-F238E27FC236}">
                <a16:creationId xmlns:a16="http://schemas.microsoft.com/office/drawing/2014/main" id="{AEC94806-4B0F-33DF-E36B-9982A9316BB0}"/>
              </a:ext>
            </a:extLst>
          </p:cNvPr>
          <p:cNvSpPr>
            <a:spLocks noGrp="1"/>
          </p:cNvSpPr>
          <p:nvPr>
            <p:ph idx="1"/>
          </p:nvPr>
        </p:nvSpPr>
        <p:spPr>
          <a:xfrm>
            <a:off x="539552" y="1772816"/>
            <a:ext cx="8066320" cy="4810864"/>
          </a:xfrm>
        </p:spPr>
        <p:txBody>
          <a:bodyPr>
            <a:normAutofit lnSpcReduction="10000"/>
          </a:bodyPr>
          <a:lstStyle/>
          <a:p>
            <a:r>
              <a:rPr lang="en-US" sz="2400" dirty="0">
                <a:effectLst/>
                <a:ea typeface="Times New Roman" panose="02020603050405020304" pitchFamily="18" charset="0"/>
              </a:rPr>
              <a:t>The AIP did not recognize self-government.  It proposed a “one-government system”.</a:t>
            </a:r>
            <a:r>
              <a:rPr lang="en-CA" sz="2400" dirty="0">
                <a:effectLst/>
              </a:rPr>
              <a:t> </a:t>
            </a:r>
          </a:p>
          <a:p>
            <a:r>
              <a:rPr lang="en-US" sz="2400" dirty="0">
                <a:ea typeface="Times New Roman" panose="02020603050405020304" pitchFamily="18" charset="0"/>
              </a:rPr>
              <a:t>T</a:t>
            </a:r>
            <a:r>
              <a:rPr lang="en-US" sz="2400" dirty="0">
                <a:effectLst/>
                <a:ea typeface="Times New Roman" panose="02020603050405020304" pitchFamily="18" charset="0"/>
              </a:rPr>
              <a:t>he one-government system:</a:t>
            </a:r>
          </a:p>
          <a:p>
            <a:pPr lvl="1"/>
            <a:r>
              <a:rPr lang="en-US" sz="2400" dirty="0">
                <a:effectLst/>
                <a:ea typeface="Times New Roman" panose="02020603050405020304" pitchFamily="18" charset="0"/>
              </a:rPr>
              <a:t>was not consistent with the inherent right to self-government of YFNs;</a:t>
            </a:r>
          </a:p>
          <a:p>
            <a:pPr lvl="1"/>
            <a:r>
              <a:rPr lang="en-US" sz="2400" dirty="0">
                <a:ea typeface="Times New Roman" panose="02020603050405020304" pitchFamily="18" charset="0"/>
              </a:rPr>
              <a:t>d</a:t>
            </a:r>
            <a:r>
              <a:rPr lang="en-US" sz="2400" dirty="0">
                <a:effectLst/>
                <a:ea typeface="Times New Roman" panose="02020603050405020304" pitchFamily="18" charset="0"/>
              </a:rPr>
              <a:t>id not recognize the law-making authorities of YFNs; and</a:t>
            </a:r>
          </a:p>
          <a:p>
            <a:pPr lvl="1"/>
            <a:r>
              <a:rPr lang="en-US" sz="2400" dirty="0">
                <a:effectLst/>
                <a:ea typeface="Times New Roman" panose="02020603050405020304" pitchFamily="18" charset="0"/>
              </a:rPr>
              <a:t>only provided for limited autonomy of internal matters and the participation of YFN citizens in local and territorial public government structures by means of guaranteed representation on advisory boards, committees and other bodies to be established in the final agreements.  </a:t>
            </a:r>
            <a:endParaRPr lang="en-CA" sz="2400" dirty="0">
              <a:effectLst/>
              <a:ea typeface="Times New Roman" panose="02020603050405020304" pitchFamily="18" charset="0"/>
            </a:endParaRPr>
          </a:p>
          <a:p>
            <a:r>
              <a:rPr lang="en-US" sz="1800" dirty="0">
                <a:effectLst/>
                <a:latin typeface="Times New Roman" panose="02020603050405020304" pitchFamily="18" charset="0"/>
                <a:ea typeface="Times New Roman" panose="02020603050405020304" pitchFamily="18" charset="0"/>
              </a:rPr>
              <a:t> </a:t>
            </a:r>
            <a:endParaRPr lang="en-CA"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DB0D4C6D-32F0-83CB-BB3B-CD4E532218A9}"/>
              </a:ext>
            </a:extLst>
          </p:cNvPr>
          <p:cNvSpPr>
            <a:spLocks noGrp="1"/>
          </p:cNvSpPr>
          <p:nvPr>
            <p:ph type="sldNum" sz="quarter" idx="12"/>
          </p:nvPr>
        </p:nvSpPr>
        <p:spPr/>
        <p:txBody>
          <a:bodyPr/>
          <a:lstStyle/>
          <a:p>
            <a:fld id="{09B92701-A49A-0149-8602-591FB05A2643}" type="slidenum">
              <a:rPr lang="en-US" altLang="en-US" smtClean="0"/>
              <a:pPr/>
              <a:t>11</a:t>
            </a:fld>
            <a:endParaRPr lang="en-US" altLang="en-US" dirty="0"/>
          </a:p>
        </p:txBody>
      </p:sp>
    </p:spTree>
    <p:extLst>
      <p:ext uri="{BB962C8B-B14F-4D97-AF65-F5344CB8AC3E}">
        <p14:creationId xmlns:p14="http://schemas.microsoft.com/office/powerpoint/2010/main" val="2490763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F423BDCC-A6C8-A485-023B-8D240D7006A1}"/>
              </a:ext>
            </a:extLst>
          </p:cNvPr>
          <p:cNvSpPr>
            <a:spLocks noGrp="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5B52BE42-B4C1-8E42-94D7-A5E3F45A7CF1}" type="slidenum">
              <a:rPr lang="en-US" altLang="en-US" sz="1000"/>
              <a:pPr eaLnBrk="1" hangingPunct="1"/>
              <a:t>12</a:t>
            </a:fld>
            <a:endParaRPr lang="en-US" altLang="en-US" sz="1000" dirty="0"/>
          </a:p>
        </p:txBody>
      </p:sp>
      <p:sp>
        <p:nvSpPr>
          <p:cNvPr id="6146" name="Rectangle 2">
            <a:extLst>
              <a:ext uri="{FF2B5EF4-FFF2-40B4-BE49-F238E27FC236}">
                <a16:creationId xmlns:a16="http://schemas.microsoft.com/office/drawing/2014/main" id="{EF4A3325-C7C1-E2D5-5C46-913B47311F52}"/>
              </a:ext>
            </a:extLst>
          </p:cNvPr>
          <p:cNvSpPr>
            <a:spLocks noGrp="1" noChangeArrowheads="1"/>
          </p:cNvSpPr>
          <p:nvPr>
            <p:ph type="title"/>
          </p:nvPr>
        </p:nvSpPr>
        <p:spPr/>
        <p:txBody>
          <a:bodyPr/>
          <a:lstStyle/>
          <a:p>
            <a:pPr eaLnBrk="1" hangingPunct="1">
              <a:defRPr/>
            </a:pPr>
            <a:r>
              <a:rPr lang="en-US" dirty="0">
                <a:cs typeface="+mj-cs"/>
              </a:rPr>
              <a:t>Umbrella Final Agreement</a:t>
            </a:r>
          </a:p>
        </p:txBody>
      </p:sp>
      <p:sp>
        <p:nvSpPr>
          <p:cNvPr id="6147" name="Rectangle 3">
            <a:extLst>
              <a:ext uri="{FF2B5EF4-FFF2-40B4-BE49-F238E27FC236}">
                <a16:creationId xmlns:a16="http://schemas.microsoft.com/office/drawing/2014/main" id="{F172C385-792B-49A6-1084-D81BB1F8AFF4}"/>
              </a:ext>
            </a:extLst>
          </p:cNvPr>
          <p:cNvSpPr>
            <a:spLocks noGrp="1" noChangeArrowheads="1"/>
          </p:cNvSpPr>
          <p:nvPr>
            <p:ph type="body" idx="1"/>
          </p:nvPr>
        </p:nvSpPr>
        <p:spPr/>
        <p:txBody>
          <a:bodyPr/>
          <a:lstStyle/>
          <a:p>
            <a:pPr eaLnBrk="1" hangingPunct="1">
              <a:buFont typeface="Wingdings" charset="0"/>
              <a:buChar char="l"/>
              <a:defRPr/>
            </a:pPr>
            <a:r>
              <a:rPr lang="en-US" dirty="0">
                <a:cs typeface="+mn-cs"/>
              </a:rPr>
              <a:t>CYI, Canada and YTG negotiated the UFA in accordance with the 1989 AIP and signed it in 1993.  </a:t>
            </a:r>
          </a:p>
          <a:p>
            <a:pPr lvl="2" eaLnBrk="1" hangingPunct="1">
              <a:buFont typeface="Wingdings" charset="0"/>
              <a:buChar char="l"/>
              <a:defRPr/>
            </a:pPr>
            <a:r>
              <a:rPr lang="en-US" dirty="0"/>
              <a:t>Sets out a framework for the negotiation of YFN Final and Self-Government Agreements.  Does not create or affect any legal rights.</a:t>
            </a:r>
          </a:p>
          <a:p>
            <a:pPr eaLnBrk="1" hangingPunct="1">
              <a:buFont typeface="Wingdings" charset="0"/>
              <a:buChar char="l"/>
              <a:defRPr/>
            </a:pPr>
            <a:r>
              <a:rPr lang="en-US" dirty="0">
                <a:cs typeface="+mn-cs"/>
              </a:rPr>
              <a:t>At present, 11 of the 14 YFNs have ratified land claim and self-government agreements.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D99772F5-18FB-3830-BEAF-85F2AF42A0FD}"/>
              </a:ext>
            </a:extLst>
          </p:cNvPr>
          <p:cNvSpPr>
            <a:spLocks noGrp="1" noRot="1" noChangeArrowheads="1"/>
          </p:cNvSpPr>
          <p:nvPr>
            <p:ph type="title"/>
          </p:nvPr>
        </p:nvSpPr>
        <p:spPr>
          <a:xfrm>
            <a:off x="1570624" y="476672"/>
            <a:ext cx="5937755" cy="1188720"/>
          </a:xfrm>
        </p:spPr>
        <p:txBody>
          <a:bodyPr/>
          <a:lstStyle/>
          <a:p>
            <a:pPr eaLnBrk="1" hangingPunct="1">
              <a:defRPr/>
            </a:pPr>
            <a:r>
              <a:rPr lang="en-US" altLang="en-US" dirty="0">
                <a:ea typeface="ＭＳ Ｐゴシック" charset="-128"/>
              </a:rPr>
              <a:t>Final + self-government agreements</a:t>
            </a:r>
          </a:p>
        </p:txBody>
      </p:sp>
      <p:sp>
        <p:nvSpPr>
          <p:cNvPr id="43011" name="Rectangle 3">
            <a:extLst>
              <a:ext uri="{FF2B5EF4-FFF2-40B4-BE49-F238E27FC236}">
                <a16:creationId xmlns:a16="http://schemas.microsoft.com/office/drawing/2014/main" id="{5CC9C3C9-B2E1-7260-EAFC-CC9A26733513}"/>
              </a:ext>
            </a:extLst>
          </p:cNvPr>
          <p:cNvSpPr>
            <a:spLocks noGrp="1" noRot="1" noChangeArrowheads="1"/>
          </p:cNvSpPr>
          <p:nvPr>
            <p:ph idx="1"/>
          </p:nvPr>
        </p:nvSpPr>
        <p:spPr>
          <a:xfrm>
            <a:off x="539552" y="1844824"/>
            <a:ext cx="8136904" cy="4738856"/>
          </a:xfrm>
        </p:spPr>
        <p:txBody>
          <a:bodyPr>
            <a:normAutofit/>
          </a:bodyPr>
          <a:lstStyle/>
          <a:p>
            <a:pPr lvl="1">
              <a:lnSpc>
                <a:spcPct val="80000"/>
              </a:lnSpc>
              <a:buFont typeface="Wingdings" charset="2"/>
              <a:buChar char="§"/>
              <a:defRPr/>
            </a:pPr>
            <a:r>
              <a:rPr lang="en-US" altLang="en-US" sz="2400" dirty="0">
                <a:ea typeface="ＭＳ Ｐゴシック" charset="-128"/>
              </a:rPr>
              <a:t>CAFN, TTC, NND and VGFN Final and Self-Government Agreements were brought into legal force with passage of federal implementation legislation on February 14, 1995.</a:t>
            </a:r>
          </a:p>
          <a:p>
            <a:pPr lvl="1">
              <a:lnSpc>
                <a:spcPct val="80000"/>
              </a:lnSpc>
              <a:buFont typeface="Wingdings" charset="2"/>
              <a:buChar char="§"/>
              <a:defRPr/>
            </a:pPr>
            <a:r>
              <a:rPr lang="en-US" altLang="en-US" sz="2400" dirty="0">
                <a:ea typeface="ＭＳ Ｐゴシック" charset="-128"/>
              </a:rPr>
              <a:t>LSCFN + SFN: 1997.</a:t>
            </a:r>
          </a:p>
          <a:p>
            <a:pPr lvl="1">
              <a:lnSpc>
                <a:spcPct val="80000"/>
              </a:lnSpc>
              <a:buFont typeface="Wingdings" charset="2"/>
              <a:buChar char="§"/>
              <a:defRPr/>
            </a:pPr>
            <a:r>
              <a:rPr lang="en-US" altLang="en-US" sz="2400" dirty="0">
                <a:ea typeface="ＭＳ Ｐゴシック" charset="-128"/>
              </a:rPr>
              <a:t>TH: 1998.</a:t>
            </a:r>
          </a:p>
          <a:p>
            <a:pPr lvl="1"/>
            <a:r>
              <a:rPr lang="en-US" altLang="en-US" sz="2400" dirty="0">
                <a:ea typeface="ＭＳ Ｐゴシック" charset="-128"/>
              </a:rPr>
              <a:t>TKC: 2002.</a:t>
            </a:r>
          </a:p>
          <a:p>
            <a:pPr lvl="1"/>
            <a:r>
              <a:rPr lang="en-US" altLang="en-US" sz="2400" dirty="0">
                <a:ea typeface="ＭＳ Ｐゴシック" charset="-128"/>
              </a:rPr>
              <a:t>KFN: 2004.</a:t>
            </a:r>
          </a:p>
          <a:p>
            <a:pPr lvl="1"/>
            <a:r>
              <a:rPr lang="en-US" altLang="en-US" sz="2400" dirty="0">
                <a:ea typeface="ＭＳ Ｐゴシック" charset="-128"/>
              </a:rPr>
              <a:t>KDFN: 2005.</a:t>
            </a:r>
          </a:p>
          <a:p>
            <a:pPr lvl="1"/>
            <a:r>
              <a:rPr lang="en-US" altLang="en-US" sz="2400" dirty="0">
                <a:ea typeface="ＭＳ Ｐゴシック" charset="-128"/>
              </a:rPr>
              <a:t>C/TFN: 2006.</a:t>
            </a:r>
          </a:p>
          <a:p>
            <a:pPr eaLnBrk="1" hangingPunct="1">
              <a:lnSpc>
                <a:spcPct val="80000"/>
              </a:lnSpc>
              <a:buFont typeface="Wingdings" charset="2"/>
              <a:buChar char="§"/>
              <a:defRPr/>
            </a:pPr>
            <a:endParaRPr lang="en-US" altLang="en-US" sz="2400" dirty="0">
              <a:ea typeface="ＭＳ Ｐゴシック" charset="-128"/>
            </a:endParaRPr>
          </a:p>
          <a:p>
            <a:pPr eaLnBrk="1" hangingPunct="1">
              <a:lnSpc>
                <a:spcPct val="80000"/>
              </a:lnSpc>
              <a:buFont typeface="Wingdings" charset="2"/>
              <a:buChar char="§"/>
              <a:defRPr/>
            </a:pPr>
            <a:endParaRPr lang="en-US" altLang="en-US" sz="2400" dirty="0">
              <a:ea typeface="ＭＳ Ｐゴシック" charset="-128"/>
            </a:endParaRPr>
          </a:p>
        </p:txBody>
      </p:sp>
      <p:sp>
        <p:nvSpPr>
          <p:cNvPr id="2" name="Slide Number Placeholder 1">
            <a:extLst>
              <a:ext uri="{FF2B5EF4-FFF2-40B4-BE49-F238E27FC236}">
                <a16:creationId xmlns:a16="http://schemas.microsoft.com/office/drawing/2014/main" id="{B3B72E25-3CAE-4717-6865-286F22E331E8}"/>
              </a:ext>
            </a:extLst>
          </p:cNvPr>
          <p:cNvSpPr>
            <a:spLocks noGrp="1"/>
          </p:cNvSpPr>
          <p:nvPr>
            <p:ph type="sldNum" sz="quarter" idx="12"/>
          </p:nvPr>
        </p:nvSpPr>
        <p:spPr/>
        <p:txBody>
          <a:bodyPr/>
          <a:lstStyle/>
          <a:p>
            <a:fld id="{09B92701-A49A-0149-8602-591FB05A2643}" type="slidenum">
              <a:rPr lang="en-US" altLang="en-US" smtClean="0"/>
              <a:pPr/>
              <a:t>13</a:t>
            </a:fld>
            <a:endParaRPr lang="en-US" alt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C07ACDBA-3D81-AD20-6D57-8F1AAF710699}"/>
              </a:ext>
            </a:extLst>
          </p:cNvPr>
          <p:cNvSpPr>
            <a:spLocks noGrp="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61B9FFAE-37C5-0545-AE55-06B8B71BF6EA}" type="slidenum">
              <a:rPr lang="en-US" altLang="en-US" sz="1000"/>
              <a:pPr eaLnBrk="1" hangingPunct="1"/>
              <a:t>14</a:t>
            </a:fld>
            <a:endParaRPr lang="en-US" altLang="en-US" sz="1000" dirty="0"/>
          </a:p>
        </p:txBody>
      </p:sp>
      <p:sp>
        <p:nvSpPr>
          <p:cNvPr id="11266" name="Rectangle 2">
            <a:extLst>
              <a:ext uri="{FF2B5EF4-FFF2-40B4-BE49-F238E27FC236}">
                <a16:creationId xmlns:a16="http://schemas.microsoft.com/office/drawing/2014/main" id="{38B0E5A2-ACF3-68C8-C5B8-88919F1EB977}"/>
              </a:ext>
            </a:extLst>
          </p:cNvPr>
          <p:cNvSpPr>
            <a:spLocks noGrp="1" noChangeArrowheads="1"/>
          </p:cNvSpPr>
          <p:nvPr>
            <p:ph type="title"/>
          </p:nvPr>
        </p:nvSpPr>
        <p:spPr/>
        <p:txBody>
          <a:bodyPr/>
          <a:lstStyle/>
          <a:p>
            <a:pPr eaLnBrk="1" hangingPunct="1">
              <a:defRPr/>
            </a:pPr>
            <a:r>
              <a:rPr lang="en-US" dirty="0">
                <a:cs typeface="+mj-cs"/>
              </a:rPr>
              <a:t>Land</a:t>
            </a:r>
          </a:p>
        </p:txBody>
      </p:sp>
      <p:sp>
        <p:nvSpPr>
          <p:cNvPr id="11267" name="Rectangle 3">
            <a:extLst>
              <a:ext uri="{FF2B5EF4-FFF2-40B4-BE49-F238E27FC236}">
                <a16:creationId xmlns:a16="http://schemas.microsoft.com/office/drawing/2014/main" id="{CBE0F168-1D72-03F5-F842-2181DBF61742}"/>
              </a:ext>
            </a:extLst>
          </p:cNvPr>
          <p:cNvSpPr>
            <a:spLocks noGrp="1" noChangeArrowheads="1"/>
          </p:cNvSpPr>
          <p:nvPr>
            <p:ph type="body" idx="1"/>
          </p:nvPr>
        </p:nvSpPr>
        <p:spPr/>
        <p:txBody>
          <a:bodyPr/>
          <a:lstStyle/>
          <a:p>
            <a:pPr eaLnBrk="1" hangingPunct="1">
              <a:lnSpc>
                <a:spcPct val="90000"/>
              </a:lnSpc>
              <a:buFont typeface="Wingdings" charset="0"/>
              <a:buChar char="l"/>
              <a:defRPr/>
            </a:pPr>
            <a:r>
              <a:rPr lang="en-US" dirty="0">
                <a:cs typeface="+mn-cs"/>
              </a:rPr>
              <a:t>YFNs retain 41,439.81 sq km (16,000 sq miles) under the UFA.  Each YFN has a specific allocation of Settlement Land.</a:t>
            </a:r>
          </a:p>
          <a:p>
            <a:pPr lvl="1" eaLnBrk="1" hangingPunct="1">
              <a:lnSpc>
                <a:spcPct val="90000"/>
              </a:lnSpc>
              <a:buFont typeface="Wingdings" charset="0"/>
              <a:buChar char="l"/>
              <a:defRPr/>
            </a:pPr>
            <a:r>
              <a:rPr lang="en-US" dirty="0"/>
              <a:t>Category A Settlement Land: no more than 25,899.88 sq km (10,000 sq miles)</a:t>
            </a:r>
          </a:p>
          <a:p>
            <a:pPr lvl="2" eaLnBrk="1" hangingPunct="1">
              <a:lnSpc>
                <a:spcPct val="90000"/>
              </a:lnSpc>
              <a:buFont typeface="Wingdings" charset="0"/>
              <a:buChar char="l"/>
              <a:defRPr/>
            </a:pPr>
            <a:r>
              <a:rPr lang="en-US" dirty="0"/>
              <a:t>Ownership of surface and subsurface</a:t>
            </a:r>
          </a:p>
          <a:p>
            <a:pPr lvl="1" eaLnBrk="1" hangingPunct="1">
              <a:lnSpc>
                <a:spcPct val="90000"/>
              </a:lnSpc>
              <a:buFont typeface="Wingdings" charset="0"/>
              <a:buChar char="l"/>
              <a:defRPr/>
            </a:pPr>
            <a:r>
              <a:rPr lang="en-US" dirty="0"/>
              <a:t>Category B Settlement Land</a:t>
            </a:r>
          </a:p>
          <a:p>
            <a:pPr lvl="2" eaLnBrk="1" hangingPunct="1">
              <a:lnSpc>
                <a:spcPct val="90000"/>
              </a:lnSpc>
              <a:buFont typeface="Wingdings" charset="0"/>
              <a:buChar char="l"/>
              <a:defRPr/>
            </a:pPr>
            <a:r>
              <a:rPr lang="en-US" dirty="0"/>
              <a:t>No ownership of subsurface but right to take and use certain surface substances: gravel, sand, etc.</a:t>
            </a:r>
          </a:p>
          <a:p>
            <a:pPr lvl="1" eaLnBrk="1" hangingPunct="1">
              <a:lnSpc>
                <a:spcPct val="90000"/>
              </a:lnSpc>
              <a:buFont typeface="Wingdings" charset="0"/>
              <a:buChar char="l"/>
              <a:defRPr/>
            </a:pPr>
            <a:r>
              <a:rPr lang="en-US" dirty="0"/>
              <a:t>Fee Simple Settlement Land</a:t>
            </a:r>
          </a:p>
          <a:p>
            <a:pPr lvl="1" eaLnBrk="1" hangingPunct="1">
              <a:lnSpc>
                <a:spcPct val="90000"/>
              </a:lnSpc>
              <a:buFont typeface="Wingdings" charset="0"/>
              <a:buNone/>
              <a:defRPr/>
            </a:pP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0A977381-B4E4-3AA4-D648-21F558FCABA4}"/>
              </a:ext>
            </a:extLst>
          </p:cNvPr>
          <p:cNvSpPr>
            <a:spLocks noGrp="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10BFF3BE-A0FA-2341-9CC1-47304E04AA1D}" type="slidenum">
              <a:rPr lang="en-US" altLang="en-US" sz="1000"/>
              <a:pPr eaLnBrk="1" hangingPunct="1"/>
              <a:t>15</a:t>
            </a:fld>
            <a:endParaRPr lang="en-US" altLang="en-US" sz="1000" dirty="0"/>
          </a:p>
        </p:txBody>
      </p:sp>
      <p:sp>
        <p:nvSpPr>
          <p:cNvPr id="19458" name="Rectangle 2">
            <a:extLst>
              <a:ext uri="{FF2B5EF4-FFF2-40B4-BE49-F238E27FC236}">
                <a16:creationId xmlns:a16="http://schemas.microsoft.com/office/drawing/2014/main" id="{9AB65410-CCD5-B1D9-C911-B0205BC8153F}"/>
              </a:ext>
            </a:extLst>
          </p:cNvPr>
          <p:cNvSpPr>
            <a:spLocks noGrp="1" noChangeArrowheads="1"/>
          </p:cNvSpPr>
          <p:nvPr>
            <p:ph type="title"/>
          </p:nvPr>
        </p:nvSpPr>
        <p:spPr/>
        <p:txBody>
          <a:bodyPr/>
          <a:lstStyle/>
          <a:p>
            <a:pPr eaLnBrk="1" hangingPunct="1">
              <a:defRPr/>
            </a:pPr>
            <a:r>
              <a:rPr lang="en-US" dirty="0">
                <a:cs typeface="+mj-cs"/>
              </a:rPr>
              <a:t>Land (2)</a:t>
            </a:r>
          </a:p>
        </p:txBody>
      </p:sp>
      <p:sp>
        <p:nvSpPr>
          <p:cNvPr id="19459" name="Rectangle 3">
            <a:extLst>
              <a:ext uri="{FF2B5EF4-FFF2-40B4-BE49-F238E27FC236}">
                <a16:creationId xmlns:a16="http://schemas.microsoft.com/office/drawing/2014/main" id="{4C69B31A-0F7E-7295-5C70-EA5D6817675F}"/>
              </a:ext>
            </a:extLst>
          </p:cNvPr>
          <p:cNvSpPr>
            <a:spLocks noGrp="1" noChangeArrowheads="1"/>
          </p:cNvSpPr>
          <p:nvPr>
            <p:ph type="body" idx="1"/>
          </p:nvPr>
        </p:nvSpPr>
        <p:spPr/>
        <p:txBody>
          <a:bodyPr/>
          <a:lstStyle/>
          <a:p>
            <a:pPr eaLnBrk="1" hangingPunct="1">
              <a:buFont typeface="Wingdings" charset="0"/>
              <a:buChar char="l"/>
              <a:defRPr/>
            </a:pPr>
            <a:r>
              <a:rPr lang="en-US" dirty="0">
                <a:cs typeface="+mn-cs"/>
              </a:rPr>
              <a:t>Special management areas and heritage areas.</a:t>
            </a:r>
          </a:p>
          <a:p>
            <a:pPr lvl="2" eaLnBrk="1" hangingPunct="1">
              <a:buFont typeface="Wingdings" charset="0"/>
              <a:buChar char="l"/>
              <a:defRPr/>
            </a:pPr>
            <a:r>
              <a:rPr lang="en-US" dirty="0"/>
              <a:t>Tombstone Territorial Park</a:t>
            </a:r>
          </a:p>
          <a:p>
            <a:pPr lvl="3" eaLnBrk="1" hangingPunct="1">
              <a:buFont typeface="Wingdings" charset="0"/>
              <a:buChar char="§"/>
              <a:defRPr/>
            </a:pPr>
            <a:r>
              <a:rPr lang="en-US" dirty="0"/>
              <a:t>Joint development and review of management plans</a:t>
            </a:r>
          </a:p>
          <a:p>
            <a:pPr lvl="2" eaLnBrk="1" hangingPunct="1">
              <a:buFont typeface="Wingdings" charset="0"/>
              <a:buChar char="l"/>
              <a:defRPr/>
            </a:pPr>
            <a:r>
              <a:rPr lang="en-US" dirty="0"/>
              <a:t>Selkirk Heritage Site/Forty Mile Heritage Site</a:t>
            </a:r>
          </a:p>
          <a:p>
            <a:pPr lvl="3" eaLnBrk="1" hangingPunct="1">
              <a:buFont typeface="Wingdings" charset="0"/>
              <a:buChar char="§"/>
              <a:defRPr/>
            </a:pPr>
            <a:r>
              <a:rPr lang="en-US" dirty="0"/>
              <a:t>Joint ownership</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C70C1983-CB9C-B899-5C46-4A79E0C3C143}"/>
              </a:ext>
            </a:extLst>
          </p:cNvPr>
          <p:cNvSpPr>
            <a:spLocks noGrp="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2B783186-01AB-FC4E-B369-C2FAAD23C1A3}" type="slidenum">
              <a:rPr lang="en-US" altLang="en-US" sz="1000"/>
              <a:pPr eaLnBrk="1" hangingPunct="1"/>
              <a:t>16</a:t>
            </a:fld>
            <a:endParaRPr lang="en-US" altLang="en-US" sz="1000" dirty="0"/>
          </a:p>
        </p:txBody>
      </p:sp>
      <p:sp>
        <p:nvSpPr>
          <p:cNvPr id="12290" name="Rectangle 2">
            <a:extLst>
              <a:ext uri="{FF2B5EF4-FFF2-40B4-BE49-F238E27FC236}">
                <a16:creationId xmlns:a16="http://schemas.microsoft.com/office/drawing/2014/main" id="{0188580B-45EE-F2D4-739C-2A7C1FFFF343}"/>
              </a:ext>
            </a:extLst>
          </p:cNvPr>
          <p:cNvSpPr>
            <a:spLocks noGrp="1" noChangeArrowheads="1"/>
          </p:cNvSpPr>
          <p:nvPr>
            <p:ph type="title"/>
          </p:nvPr>
        </p:nvSpPr>
        <p:spPr/>
        <p:txBody>
          <a:bodyPr/>
          <a:lstStyle/>
          <a:p>
            <a:pPr eaLnBrk="1" hangingPunct="1">
              <a:defRPr/>
            </a:pPr>
            <a:r>
              <a:rPr lang="en-US" dirty="0">
                <a:cs typeface="+mj-cs"/>
              </a:rPr>
              <a:t>Land (3)</a:t>
            </a:r>
          </a:p>
        </p:txBody>
      </p:sp>
      <p:sp>
        <p:nvSpPr>
          <p:cNvPr id="12291" name="Rectangle 3">
            <a:extLst>
              <a:ext uri="{FF2B5EF4-FFF2-40B4-BE49-F238E27FC236}">
                <a16:creationId xmlns:a16="http://schemas.microsoft.com/office/drawing/2014/main" id="{36FA16F0-73FC-B40E-DCFA-E4D48DC780D2}"/>
              </a:ext>
            </a:extLst>
          </p:cNvPr>
          <p:cNvSpPr>
            <a:spLocks noGrp="1" noChangeArrowheads="1"/>
          </p:cNvSpPr>
          <p:nvPr>
            <p:ph type="body" idx="1"/>
          </p:nvPr>
        </p:nvSpPr>
        <p:spPr/>
        <p:txBody>
          <a:bodyPr/>
          <a:lstStyle/>
          <a:p>
            <a:pPr eaLnBrk="1" hangingPunct="1">
              <a:buFont typeface="Wingdings" charset="0"/>
              <a:buChar char="l"/>
              <a:defRPr/>
            </a:pPr>
            <a:r>
              <a:rPr lang="en-US" dirty="0">
                <a:cs typeface="+mn-cs"/>
              </a:rPr>
              <a:t>YFN citizens have rights of access to enter, cross and stay on Crown Land for commercial and non-commercial purposes.</a:t>
            </a:r>
          </a:p>
          <a:p>
            <a:pPr eaLnBrk="1" hangingPunct="1">
              <a:buFont typeface="Wingdings" charset="0"/>
              <a:buChar char="l"/>
              <a:defRPr/>
            </a:pPr>
            <a:r>
              <a:rPr lang="en-US" dirty="0">
                <a:cs typeface="+mn-cs"/>
              </a:rPr>
              <a:t>Third parties can enter and cross Undeveloped Settlement Land.</a:t>
            </a:r>
          </a:p>
          <a:p>
            <a:pPr eaLnBrk="1" hangingPunct="1">
              <a:buFont typeface="Wingdings" charset="0"/>
              <a:buNone/>
              <a:defRPr/>
            </a:pPr>
            <a:endParaRPr lang="en-US" dirty="0">
              <a:cs typeface="+mn-cs"/>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DD39BE1D-B08A-4AD3-0DBE-D4BB149EAF16}"/>
              </a:ext>
            </a:extLst>
          </p:cNvPr>
          <p:cNvSpPr>
            <a:spLocks noGrp="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B7896128-9BF1-5B48-9A1E-CEC6BE5A47CE}" type="slidenum">
              <a:rPr lang="en-US" altLang="en-US" sz="1000"/>
              <a:pPr eaLnBrk="1" hangingPunct="1"/>
              <a:t>17</a:t>
            </a:fld>
            <a:endParaRPr lang="en-US" altLang="en-US" sz="1000" dirty="0"/>
          </a:p>
        </p:txBody>
      </p:sp>
      <p:sp>
        <p:nvSpPr>
          <p:cNvPr id="31746" name="Rectangle 2">
            <a:extLst>
              <a:ext uri="{FF2B5EF4-FFF2-40B4-BE49-F238E27FC236}">
                <a16:creationId xmlns:a16="http://schemas.microsoft.com/office/drawing/2014/main" id="{97311BE3-3EFE-D541-5A17-6D05BEBD70F8}"/>
              </a:ext>
            </a:extLst>
          </p:cNvPr>
          <p:cNvSpPr>
            <a:spLocks noGrp="1" noChangeArrowheads="1"/>
          </p:cNvSpPr>
          <p:nvPr>
            <p:ph type="title"/>
          </p:nvPr>
        </p:nvSpPr>
        <p:spPr/>
        <p:txBody>
          <a:bodyPr/>
          <a:lstStyle/>
          <a:p>
            <a:pPr eaLnBrk="1" hangingPunct="1">
              <a:defRPr/>
            </a:pPr>
            <a:r>
              <a:rPr lang="en-US" dirty="0"/>
              <a:t>MANAGEMENT BOARDS</a:t>
            </a:r>
            <a:endParaRPr lang="en-US" dirty="0">
              <a:cs typeface="+mj-cs"/>
            </a:endParaRPr>
          </a:p>
        </p:txBody>
      </p:sp>
      <p:sp>
        <p:nvSpPr>
          <p:cNvPr id="31747" name="Rectangle 3">
            <a:extLst>
              <a:ext uri="{FF2B5EF4-FFF2-40B4-BE49-F238E27FC236}">
                <a16:creationId xmlns:a16="http://schemas.microsoft.com/office/drawing/2014/main" id="{DA1DBAA4-712D-D066-99AC-47DBCC66F327}"/>
              </a:ext>
            </a:extLst>
          </p:cNvPr>
          <p:cNvSpPr>
            <a:spLocks noGrp="1" noChangeArrowheads="1"/>
          </p:cNvSpPr>
          <p:nvPr>
            <p:ph type="body" idx="1"/>
          </p:nvPr>
        </p:nvSpPr>
        <p:spPr/>
        <p:txBody>
          <a:bodyPr>
            <a:normAutofit fontScale="85000" lnSpcReduction="20000"/>
          </a:bodyPr>
          <a:lstStyle/>
          <a:p>
            <a:pPr eaLnBrk="1" hangingPunct="1">
              <a:buFont typeface="Wingdings" charset="0"/>
              <a:buChar char="l"/>
              <a:defRPr/>
            </a:pPr>
            <a:r>
              <a:rPr lang="en-US" sz="2600" dirty="0">
                <a:cs typeface="+mn-cs"/>
              </a:rPr>
              <a:t>UFA sets out a series of boards and committees for land and resource management</a:t>
            </a:r>
          </a:p>
          <a:p>
            <a:pPr lvl="1" eaLnBrk="1" hangingPunct="1">
              <a:buFont typeface="Wingdings" charset="0"/>
              <a:buChar char="l"/>
              <a:defRPr/>
            </a:pPr>
            <a:r>
              <a:rPr lang="en-US" sz="2200" dirty="0"/>
              <a:t>Make recommendations to YTG and YFNs</a:t>
            </a:r>
          </a:p>
          <a:p>
            <a:pPr lvl="1" eaLnBrk="1" hangingPunct="1">
              <a:buFont typeface="Wingdings" charset="0"/>
              <a:buChar char="l"/>
              <a:defRPr/>
            </a:pPr>
            <a:r>
              <a:rPr lang="en-US" sz="2200" dirty="0"/>
              <a:t>Compromise of nominees of YTG/Canada and YFNs</a:t>
            </a:r>
          </a:p>
          <a:p>
            <a:pPr lvl="1" eaLnBrk="1" hangingPunct="1">
              <a:buFont typeface="Wingdings" charset="0"/>
              <a:buChar char="l"/>
              <a:defRPr/>
            </a:pPr>
            <a:r>
              <a:rPr lang="en-US" sz="2200" dirty="0"/>
              <a:t>Members are not delegates</a:t>
            </a:r>
          </a:p>
          <a:p>
            <a:pPr lvl="2" eaLnBrk="1" hangingPunct="1">
              <a:buFont typeface="Wingdings" charset="0"/>
              <a:buChar char="l"/>
              <a:defRPr/>
            </a:pPr>
            <a:r>
              <a:rPr lang="en-US" sz="2100" dirty="0"/>
              <a:t>land use planning</a:t>
            </a:r>
          </a:p>
          <a:p>
            <a:pPr lvl="2" eaLnBrk="1" hangingPunct="1">
              <a:buFont typeface="Wingdings" charset="0"/>
              <a:buChar char="l"/>
              <a:defRPr/>
            </a:pPr>
            <a:r>
              <a:rPr lang="en-US" sz="2100" dirty="0"/>
              <a:t>environmental assessment</a:t>
            </a:r>
          </a:p>
          <a:p>
            <a:pPr lvl="2" eaLnBrk="1" hangingPunct="1">
              <a:buFont typeface="Wingdings" charset="0"/>
              <a:buChar char="l"/>
              <a:defRPr/>
            </a:pPr>
            <a:r>
              <a:rPr lang="en-US" sz="2100" dirty="0"/>
              <a:t>fish and wildlife/salmon/forestry</a:t>
            </a:r>
          </a:p>
          <a:p>
            <a:pPr lvl="2" eaLnBrk="1" hangingPunct="1">
              <a:buFont typeface="Wingdings" charset="0"/>
              <a:buChar char="l"/>
              <a:defRPr/>
            </a:pPr>
            <a:r>
              <a:rPr lang="en-US" sz="2100" dirty="0"/>
              <a:t>heritage</a:t>
            </a:r>
          </a:p>
          <a:p>
            <a:pPr lvl="1" eaLnBrk="1" hangingPunct="1">
              <a:buFont typeface="Wingdings" charset="0"/>
              <a:buChar char="l"/>
              <a:defRPr/>
            </a:pPr>
            <a:endParaRPr lang="en-US" sz="2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441DF703-A66C-885E-8A9A-AFD1F160F664}"/>
              </a:ext>
            </a:extLst>
          </p:cNvPr>
          <p:cNvSpPr>
            <a:spLocks noGrp="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48029C93-8765-9C48-BA42-16F77B96A052}" type="slidenum">
              <a:rPr lang="en-US" altLang="en-US" sz="1000"/>
              <a:pPr eaLnBrk="1" hangingPunct="1"/>
              <a:t>18</a:t>
            </a:fld>
            <a:endParaRPr lang="en-US" altLang="en-US" sz="1000" dirty="0"/>
          </a:p>
        </p:txBody>
      </p:sp>
      <p:sp>
        <p:nvSpPr>
          <p:cNvPr id="32770" name="Rectangle 2">
            <a:extLst>
              <a:ext uri="{FF2B5EF4-FFF2-40B4-BE49-F238E27FC236}">
                <a16:creationId xmlns:a16="http://schemas.microsoft.com/office/drawing/2014/main" id="{5512D7D5-5E34-D889-531B-D8406F3B8D3B}"/>
              </a:ext>
            </a:extLst>
          </p:cNvPr>
          <p:cNvSpPr>
            <a:spLocks noGrp="1" noChangeArrowheads="1"/>
          </p:cNvSpPr>
          <p:nvPr>
            <p:ph type="title"/>
          </p:nvPr>
        </p:nvSpPr>
        <p:spPr/>
        <p:txBody>
          <a:bodyPr/>
          <a:lstStyle/>
          <a:p>
            <a:pPr eaLnBrk="1" hangingPunct="1">
              <a:defRPr/>
            </a:pPr>
            <a:r>
              <a:rPr lang="en-US" dirty="0">
                <a:cs typeface="+mj-cs"/>
              </a:rPr>
              <a:t>Management Boards (2)</a:t>
            </a:r>
          </a:p>
        </p:txBody>
      </p:sp>
      <p:sp>
        <p:nvSpPr>
          <p:cNvPr id="32771" name="Rectangle 3">
            <a:extLst>
              <a:ext uri="{FF2B5EF4-FFF2-40B4-BE49-F238E27FC236}">
                <a16:creationId xmlns:a16="http://schemas.microsoft.com/office/drawing/2014/main" id="{4C9E8CCD-B97D-7E2D-1ACD-5A687A2D95D7}"/>
              </a:ext>
            </a:extLst>
          </p:cNvPr>
          <p:cNvSpPr>
            <a:spLocks noGrp="1" noChangeArrowheads="1"/>
          </p:cNvSpPr>
          <p:nvPr>
            <p:ph type="body" idx="1"/>
          </p:nvPr>
        </p:nvSpPr>
        <p:spPr/>
        <p:txBody>
          <a:bodyPr/>
          <a:lstStyle/>
          <a:p>
            <a:pPr eaLnBrk="1" hangingPunct="1">
              <a:buFont typeface="Wingdings" charset="0"/>
              <a:buChar char="l"/>
              <a:defRPr/>
            </a:pPr>
            <a:r>
              <a:rPr lang="en-US" dirty="0">
                <a:cs typeface="+mn-cs"/>
              </a:rPr>
              <a:t>Other boards are quasi-judicial or issue licences</a:t>
            </a:r>
          </a:p>
          <a:p>
            <a:pPr lvl="2" eaLnBrk="1" hangingPunct="1">
              <a:buFont typeface="Wingdings" charset="0"/>
              <a:buChar char="l"/>
              <a:defRPr/>
            </a:pPr>
            <a:r>
              <a:rPr lang="en-US" dirty="0"/>
              <a:t>Surface Rights Board</a:t>
            </a:r>
          </a:p>
          <a:p>
            <a:pPr lvl="3" eaLnBrk="1" hangingPunct="1">
              <a:buFont typeface="Wingdings" charset="0"/>
              <a:buChar char="§"/>
              <a:defRPr/>
            </a:pPr>
            <a:r>
              <a:rPr lang="en-US" dirty="0"/>
              <a:t>Resolves disputes related to access and compensation in relation to the use/expropriation of Settlement Land</a:t>
            </a:r>
          </a:p>
          <a:p>
            <a:pPr lvl="2" eaLnBrk="1" hangingPunct="1">
              <a:buFont typeface="Wingdings" charset="0"/>
              <a:buChar char="l"/>
              <a:defRPr/>
            </a:pPr>
            <a:r>
              <a:rPr lang="en-US" dirty="0"/>
              <a:t>Dispute Resolution Board</a:t>
            </a:r>
          </a:p>
          <a:p>
            <a:pPr lvl="3" eaLnBrk="1" hangingPunct="1">
              <a:buFont typeface="Wingdings" charset="0"/>
              <a:buChar char="§"/>
              <a:defRPr/>
            </a:pPr>
            <a:r>
              <a:rPr lang="en-US" dirty="0"/>
              <a:t>Mediation/arbitration</a:t>
            </a:r>
          </a:p>
          <a:p>
            <a:pPr lvl="2" eaLnBrk="1" hangingPunct="1">
              <a:buFont typeface="Wingdings" charset="0"/>
              <a:buChar char="l"/>
              <a:defRPr/>
            </a:pPr>
            <a:r>
              <a:rPr lang="en-US" dirty="0"/>
              <a:t>Enrollment Committee/Enrollment Commission</a:t>
            </a:r>
          </a:p>
          <a:p>
            <a:pPr lvl="2" eaLnBrk="1" hangingPunct="1">
              <a:buFont typeface="Wingdings" charset="0"/>
              <a:buChar char="l"/>
              <a:defRPr/>
            </a:pPr>
            <a:r>
              <a:rPr lang="en-US" dirty="0"/>
              <a:t>Water Board</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60781625-8054-7910-EEF9-938DC2EB0EF7}"/>
              </a:ext>
            </a:extLst>
          </p:cNvPr>
          <p:cNvSpPr>
            <a:spLocks noGrp="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66C9F4E6-E060-9842-9E19-CC7F106EA05F}" type="slidenum">
              <a:rPr lang="en-US" altLang="en-US" sz="1000"/>
              <a:pPr eaLnBrk="1" hangingPunct="1"/>
              <a:t>19</a:t>
            </a:fld>
            <a:endParaRPr lang="en-US" altLang="en-US" sz="1000" dirty="0"/>
          </a:p>
        </p:txBody>
      </p:sp>
      <p:sp>
        <p:nvSpPr>
          <p:cNvPr id="35842" name="Rectangle 2">
            <a:extLst>
              <a:ext uri="{FF2B5EF4-FFF2-40B4-BE49-F238E27FC236}">
                <a16:creationId xmlns:a16="http://schemas.microsoft.com/office/drawing/2014/main" id="{18C2B9B5-C85D-61A5-EDA9-E59C6C392FE9}"/>
              </a:ext>
            </a:extLst>
          </p:cNvPr>
          <p:cNvSpPr>
            <a:spLocks noGrp="1" noChangeArrowheads="1"/>
          </p:cNvSpPr>
          <p:nvPr>
            <p:ph type="title"/>
          </p:nvPr>
        </p:nvSpPr>
        <p:spPr/>
        <p:txBody>
          <a:bodyPr/>
          <a:lstStyle/>
          <a:p>
            <a:pPr eaLnBrk="1" hangingPunct="1">
              <a:defRPr/>
            </a:pPr>
            <a:r>
              <a:rPr lang="en-US" dirty="0">
                <a:cs typeface="+mj-cs"/>
              </a:rPr>
              <a:t>Harvesting</a:t>
            </a:r>
          </a:p>
        </p:txBody>
      </p:sp>
      <p:sp>
        <p:nvSpPr>
          <p:cNvPr id="35843" name="Rectangle 3">
            <a:extLst>
              <a:ext uri="{FF2B5EF4-FFF2-40B4-BE49-F238E27FC236}">
                <a16:creationId xmlns:a16="http://schemas.microsoft.com/office/drawing/2014/main" id="{93431D26-2AE3-EDF1-06BA-8FD17C36EC5D}"/>
              </a:ext>
            </a:extLst>
          </p:cNvPr>
          <p:cNvSpPr>
            <a:spLocks noGrp="1" noChangeArrowheads="1"/>
          </p:cNvSpPr>
          <p:nvPr>
            <p:ph type="body" idx="1"/>
          </p:nvPr>
        </p:nvSpPr>
        <p:spPr/>
        <p:txBody>
          <a:bodyPr/>
          <a:lstStyle/>
          <a:p>
            <a:pPr eaLnBrk="1" hangingPunct="1">
              <a:buFont typeface="Wingdings" charset="0"/>
              <a:buChar char="l"/>
              <a:defRPr/>
            </a:pPr>
            <a:r>
              <a:rPr lang="en-US" dirty="0">
                <a:cs typeface="+mn-cs"/>
              </a:rPr>
              <a:t>YFN citizens have rights to harvest any species of wildlife and freshwater fish, in any numbers, for themselves and their family, within their traditional territory for subsistence purposes</a:t>
            </a:r>
          </a:p>
          <a:p>
            <a:pPr lvl="1" eaLnBrk="1" hangingPunct="1">
              <a:buFont typeface="Wingdings" charset="0"/>
              <a:buChar char="l"/>
              <a:defRPr/>
            </a:pPr>
            <a:r>
              <a:rPr lang="en-US" dirty="0"/>
              <a:t>Subject to conservation, public health and public safety</a:t>
            </a:r>
          </a:p>
          <a:p>
            <a:pPr eaLnBrk="1" hangingPunct="1">
              <a:buFont typeface="Wingdings" charset="0"/>
              <a:buChar char="l"/>
              <a:defRPr/>
            </a:pPr>
            <a:r>
              <a:rPr lang="en-US" dirty="0">
                <a:cs typeface="+mn-cs"/>
              </a:rPr>
              <a:t>Salmon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96C925-CB70-E1A9-F607-CD36553A237E}"/>
              </a:ext>
            </a:extLst>
          </p:cNvPr>
          <p:cNvSpPr>
            <a:spLocks noGrp="1"/>
          </p:cNvSpPr>
          <p:nvPr>
            <p:ph type="title"/>
          </p:nvPr>
        </p:nvSpPr>
        <p:spPr>
          <a:xfrm>
            <a:off x="1115616" y="523612"/>
            <a:ext cx="7124495" cy="1188720"/>
          </a:xfrm>
        </p:spPr>
        <p:txBody>
          <a:bodyPr>
            <a:normAutofit/>
          </a:bodyPr>
          <a:lstStyle/>
          <a:p>
            <a:r>
              <a:rPr lang="en-US" sz="3200" dirty="0">
                <a:solidFill>
                  <a:srgbClr val="FFFF00"/>
                </a:solidFill>
              </a:rPr>
              <a:t>Important small print</a:t>
            </a:r>
          </a:p>
        </p:txBody>
      </p:sp>
      <p:sp>
        <p:nvSpPr>
          <p:cNvPr id="3" name="Content Placeholder 2">
            <a:extLst>
              <a:ext uri="{FF2B5EF4-FFF2-40B4-BE49-F238E27FC236}">
                <a16:creationId xmlns:a16="http://schemas.microsoft.com/office/drawing/2014/main" id="{E6D608A0-C876-27EC-B9E6-649492D3F188}"/>
              </a:ext>
            </a:extLst>
          </p:cNvPr>
          <p:cNvSpPr>
            <a:spLocks noGrp="1"/>
          </p:cNvSpPr>
          <p:nvPr>
            <p:ph idx="1"/>
          </p:nvPr>
        </p:nvSpPr>
        <p:spPr>
          <a:xfrm>
            <a:off x="611560" y="1916832"/>
            <a:ext cx="7848872" cy="4032448"/>
          </a:xfrm>
        </p:spPr>
        <p:txBody>
          <a:bodyPr>
            <a:normAutofit/>
          </a:bodyPr>
          <a:lstStyle/>
          <a:p>
            <a:pPr marL="0" indent="0">
              <a:buNone/>
            </a:pPr>
            <a:r>
              <a:rPr lang="en-GB" sz="1600" dirty="0">
                <a:solidFill>
                  <a:srgbClr val="FFFF00"/>
                </a:solidFill>
                <a:effectLst/>
                <a:latin typeface="Calibri" panose="020F0502020204030204" pitchFamily="34" charset="0"/>
                <a:ea typeface="Times New Roman" panose="02020603050405020304" pitchFamily="18" charset="0"/>
                <a:cs typeface="Times New Roman" panose="02020603050405020304" pitchFamily="18" charset="0"/>
              </a:rPr>
              <a:t>This presentation is intended to summarize the main aspects of the Umbrella Final Agreement and  Yukon First Nation Final and Self-Government Agreements and, as such, does not attempt to present or summarize all the substance of those Agreements</a:t>
            </a:r>
            <a:r>
              <a:rPr lang="en-GB" sz="1600" dirty="0">
                <a:solidFill>
                  <a:srgbClr val="FFFF00"/>
                </a:solidFill>
                <a:latin typeface="Calibri" panose="020F0502020204030204" pitchFamily="34" charset="0"/>
                <a:ea typeface="Times New Roman" panose="02020603050405020304" pitchFamily="18" charset="0"/>
                <a:cs typeface="Times New Roman" panose="02020603050405020304" pitchFamily="18" charset="0"/>
              </a:rPr>
              <a:t> or provide any legal advice or opinion.</a:t>
            </a:r>
            <a:endParaRPr lang="en-GB" sz="1600" dirty="0">
              <a:solidFill>
                <a:srgbClr val="FFFF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indent="0">
              <a:buNone/>
            </a:pPr>
            <a:r>
              <a:rPr lang="en-GB" sz="1600" dirty="0">
                <a:solidFill>
                  <a:srgbClr val="FFFF00"/>
                </a:solidFill>
                <a:effectLst/>
                <a:latin typeface="Calibri" panose="020F0502020204030204" pitchFamily="34" charset="0"/>
                <a:ea typeface="Times New Roman" panose="02020603050405020304" pitchFamily="18" charset="0"/>
                <a:cs typeface="Times New Roman" panose="02020603050405020304" pitchFamily="18" charset="0"/>
              </a:rPr>
              <a:t>This present and its materials should be not relied upon or substituted for those Agreements for interpretative or legal purposes.  For complete information, please refer to those Agreements themselves.</a:t>
            </a:r>
            <a:endParaRPr lang="en-CA" sz="1600" dirty="0">
              <a:solidFill>
                <a:srgbClr val="FFFF00"/>
              </a:solidFill>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D24202C2-807A-AB4B-8D09-91907A64FFFC}"/>
              </a:ext>
            </a:extLst>
          </p:cNvPr>
          <p:cNvSpPr>
            <a:spLocks noGrp="1"/>
          </p:cNvSpPr>
          <p:nvPr>
            <p:ph type="sldNum" sz="quarter" idx="12"/>
          </p:nvPr>
        </p:nvSpPr>
        <p:spPr/>
        <p:txBody>
          <a:bodyPr/>
          <a:lstStyle/>
          <a:p>
            <a:fld id="{09B92701-A49A-0149-8602-591FB05A2643}" type="slidenum">
              <a:rPr lang="en-US" altLang="en-US" smtClean="0"/>
              <a:pPr/>
              <a:t>2</a:t>
            </a:fld>
            <a:endParaRPr lang="en-US" altLang="en-US" dirty="0"/>
          </a:p>
        </p:txBody>
      </p:sp>
    </p:spTree>
    <p:extLst>
      <p:ext uri="{BB962C8B-B14F-4D97-AF65-F5344CB8AC3E}">
        <p14:creationId xmlns:p14="http://schemas.microsoft.com/office/powerpoint/2010/main" val="96458834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E61A5EC6-74BB-3058-8688-9E6701E3B505}"/>
              </a:ext>
            </a:extLst>
          </p:cNvPr>
          <p:cNvSpPr>
            <a:spLocks noGrp="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B84C901B-3779-FA47-A0C9-377C2700A023}" type="slidenum">
              <a:rPr lang="en-US" altLang="en-US" sz="1000"/>
              <a:pPr eaLnBrk="1" hangingPunct="1"/>
              <a:t>20</a:t>
            </a:fld>
            <a:endParaRPr lang="en-US" altLang="en-US" sz="1000" dirty="0"/>
          </a:p>
        </p:txBody>
      </p:sp>
      <p:sp>
        <p:nvSpPr>
          <p:cNvPr id="14338" name="Rectangle 2">
            <a:extLst>
              <a:ext uri="{FF2B5EF4-FFF2-40B4-BE49-F238E27FC236}">
                <a16:creationId xmlns:a16="http://schemas.microsoft.com/office/drawing/2014/main" id="{0BEC6AB4-1CFB-C137-0AB5-77C693314E1A}"/>
              </a:ext>
            </a:extLst>
          </p:cNvPr>
          <p:cNvSpPr>
            <a:spLocks noGrp="1" noChangeArrowheads="1"/>
          </p:cNvSpPr>
          <p:nvPr>
            <p:ph type="title"/>
          </p:nvPr>
        </p:nvSpPr>
        <p:spPr/>
        <p:txBody>
          <a:bodyPr/>
          <a:lstStyle/>
          <a:p>
            <a:pPr eaLnBrk="1" hangingPunct="1">
              <a:defRPr/>
            </a:pPr>
            <a:r>
              <a:rPr lang="en-US" dirty="0">
                <a:cs typeface="+mj-cs"/>
              </a:rPr>
              <a:t>Financial matters</a:t>
            </a:r>
          </a:p>
        </p:txBody>
      </p:sp>
      <p:sp>
        <p:nvSpPr>
          <p:cNvPr id="14339" name="Rectangle 3">
            <a:extLst>
              <a:ext uri="{FF2B5EF4-FFF2-40B4-BE49-F238E27FC236}">
                <a16:creationId xmlns:a16="http://schemas.microsoft.com/office/drawing/2014/main" id="{799A99F5-0394-DAF7-F579-0CCDE782D251}"/>
              </a:ext>
            </a:extLst>
          </p:cNvPr>
          <p:cNvSpPr>
            <a:spLocks noGrp="1" noChangeArrowheads="1"/>
          </p:cNvSpPr>
          <p:nvPr>
            <p:ph type="body" idx="1"/>
          </p:nvPr>
        </p:nvSpPr>
        <p:spPr/>
        <p:txBody>
          <a:bodyPr/>
          <a:lstStyle/>
          <a:p>
            <a:pPr eaLnBrk="1" hangingPunct="1">
              <a:lnSpc>
                <a:spcPct val="90000"/>
              </a:lnSpc>
            </a:pPr>
            <a:r>
              <a:rPr lang="en-US" altLang="en-US" dirty="0"/>
              <a:t>Canada will provide financial compensation to the YFNs in the amount of $242.673 million (1989).</a:t>
            </a:r>
          </a:p>
          <a:p>
            <a:pPr lvl="2" eaLnBrk="1" hangingPunct="1">
              <a:lnSpc>
                <a:spcPct val="90000"/>
              </a:lnSpc>
            </a:pPr>
            <a:r>
              <a:rPr lang="en-US" altLang="en-US" dirty="0"/>
              <a:t>Each YFN is allocated a share that is payable in 15 annual installments after its Final Agreement is brought into legal effect.</a:t>
            </a:r>
          </a:p>
          <a:p>
            <a:pPr lvl="2" eaLnBrk="1" hangingPunct="1">
              <a:lnSpc>
                <a:spcPct val="90000"/>
              </a:lnSpc>
            </a:pPr>
            <a:r>
              <a:rPr lang="en-US" altLang="en-US" dirty="0"/>
              <a:t>Each YFN has accumulated a debt of loans and interest that is deducted from the 15 annual payments of financial compensation.</a:t>
            </a:r>
          </a:p>
          <a:p>
            <a:pPr lvl="3" eaLnBrk="1" hangingPunct="1">
              <a:lnSpc>
                <a:spcPct val="90000"/>
              </a:lnSpc>
            </a:pPr>
            <a:r>
              <a:rPr lang="en-US" altLang="en-US" dirty="0"/>
              <a:t>Its share of the claim loans made to the CYI, loans made directly to that YFN, funds that were advanced to that YFN as elders</a:t>
            </a:r>
            <a:r>
              <a:rPr lang="ja-JP" altLang="en-US"/>
              <a:t>’</a:t>
            </a:r>
            <a:r>
              <a:rPr lang="en-US" altLang="ja-JP" dirty="0"/>
              <a:t> payments.</a:t>
            </a:r>
          </a:p>
          <a:p>
            <a:pPr eaLnBrk="1" hangingPunct="1">
              <a:lnSpc>
                <a:spcPct val="90000"/>
              </a:lnSpc>
            </a:pPr>
            <a:endParaRPr lang="en-US" altLang="en-US"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3F28C720-AAD0-7A2C-D500-45910E3F6203}"/>
              </a:ext>
            </a:extLst>
          </p:cNvPr>
          <p:cNvSpPr>
            <a:spLocks noGrp="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7D2B1C7E-9D66-894B-B615-84C5FF1DD376}" type="slidenum">
              <a:rPr lang="en-US" altLang="en-US" sz="1000"/>
              <a:pPr eaLnBrk="1" hangingPunct="1"/>
              <a:t>21</a:t>
            </a:fld>
            <a:endParaRPr lang="en-US" altLang="en-US" sz="1000" dirty="0"/>
          </a:p>
        </p:txBody>
      </p:sp>
      <p:sp>
        <p:nvSpPr>
          <p:cNvPr id="15362" name="Rectangle 2">
            <a:extLst>
              <a:ext uri="{FF2B5EF4-FFF2-40B4-BE49-F238E27FC236}">
                <a16:creationId xmlns:a16="http://schemas.microsoft.com/office/drawing/2014/main" id="{6B807DF7-43FD-EFDC-1399-6711E370F0C0}"/>
              </a:ext>
            </a:extLst>
          </p:cNvPr>
          <p:cNvSpPr>
            <a:spLocks noGrp="1" noChangeArrowheads="1"/>
          </p:cNvSpPr>
          <p:nvPr>
            <p:ph type="title"/>
          </p:nvPr>
        </p:nvSpPr>
        <p:spPr/>
        <p:txBody>
          <a:bodyPr/>
          <a:lstStyle/>
          <a:p>
            <a:pPr eaLnBrk="1" hangingPunct="1">
              <a:defRPr/>
            </a:pPr>
            <a:r>
              <a:rPr lang="en-US" dirty="0">
                <a:cs typeface="+mj-cs"/>
              </a:rPr>
              <a:t>Financial matters (2)</a:t>
            </a:r>
          </a:p>
        </p:txBody>
      </p:sp>
      <p:sp>
        <p:nvSpPr>
          <p:cNvPr id="15363" name="Rectangle 3">
            <a:extLst>
              <a:ext uri="{FF2B5EF4-FFF2-40B4-BE49-F238E27FC236}">
                <a16:creationId xmlns:a16="http://schemas.microsoft.com/office/drawing/2014/main" id="{B61C6353-CB4F-ADF5-B5A3-34AA758C4F57}"/>
              </a:ext>
            </a:extLst>
          </p:cNvPr>
          <p:cNvSpPr>
            <a:spLocks noGrp="1" noChangeArrowheads="1"/>
          </p:cNvSpPr>
          <p:nvPr>
            <p:ph type="body" idx="1"/>
          </p:nvPr>
        </p:nvSpPr>
        <p:spPr/>
        <p:txBody>
          <a:bodyPr/>
          <a:lstStyle/>
          <a:p>
            <a:pPr eaLnBrk="1" hangingPunct="1">
              <a:buFont typeface="Wingdings" charset="0"/>
              <a:buChar char="l"/>
              <a:defRPr/>
            </a:pPr>
            <a:r>
              <a:rPr lang="en-US" dirty="0">
                <a:cs typeface="+mn-cs"/>
              </a:rPr>
              <a:t>Resource royalty sharing</a:t>
            </a:r>
          </a:p>
          <a:p>
            <a:pPr lvl="1" eaLnBrk="1" hangingPunct="1">
              <a:buFont typeface="Wingdings" charset="0"/>
              <a:buChar char="l"/>
              <a:defRPr/>
            </a:pPr>
            <a:r>
              <a:rPr lang="en-US" dirty="0"/>
              <a:t>YFNs receive a share of oil and gas/mining royalties payable to the YTG</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8391D706-17A1-83BE-2708-9AC7529F780B}"/>
              </a:ext>
            </a:extLst>
          </p:cNvPr>
          <p:cNvSpPr>
            <a:spLocks noGrp="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6FD80573-BDBB-4D40-BF7F-12EEB733BF02}" type="slidenum">
              <a:rPr lang="en-US" altLang="en-US" sz="1000"/>
              <a:pPr eaLnBrk="1" hangingPunct="1"/>
              <a:t>22</a:t>
            </a:fld>
            <a:endParaRPr lang="en-US" altLang="en-US" sz="1000" dirty="0"/>
          </a:p>
        </p:txBody>
      </p:sp>
      <p:sp>
        <p:nvSpPr>
          <p:cNvPr id="16386" name="Rectangle 2">
            <a:extLst>
              <a:ext uri="{FF2B5EF4-FFF2-40B4-BE49-F238E27FC236}">
                <a16:creationId xmlns:a16="http://schemas.microsoft.com/office/drawing/2014/main" id="{0CA3CD53-45ED-34B0-AB6E-A784AC0627BB}"/>
              </a:ext>
            </a:extLst>
          </p:cNvPr>
          <p:cNvSpPr>
            <a:spLocks noGrp="1" noChangeArrowheads="1"/>
          </p:cNvSpPr>
          <p:nvPr>
            <p:ph type="title"/>
          </p:nvPr>
        </p:nvSpPr>
        <p:spPr/>
        <p:txBody>
          <a:bodyPr/>
          <a:lstStyle/>
          <a:p>
            <a:pPr eaLnBrk="1" hangingPunct="1">
              <a:defRPr/>
            </a:pPr>
            <a:r>
              <a:rPr lang="en-US" dirty="0">
                <a:cs typeface="+mj-cs"/>
              </a:rPr>
              <a:t>Financial matters</a:t>
            </a:r>
          </a:p>
        </p:txBody>
      </p:sp>
      <p:sp>
        <p:nvSpPr>
          <p:cNvPr id="16387" name="Rectangle 3">
            <a:extLst>
              <a:ext uri="{FF2B5EF4-FFF2-40B4-BE49-F238E27FC236}">
                <a16:creationId xmlns:a16="http://schemas.microsoft.com/office/drawing/2014/main" id="{4407939D-3FCA-7006-4832-321AD02F29F1}"/>
              </a:ext>
            </a:extLst>
          </p:cNvPr>
          <p:cNvSpPr>
            <a:spLocks noGrp="1" noChangeArrowheads="1"/>
          </p:cNvSpPr>
          <p:nvPr>
            <p:ph type="body" idx="1"/>
          </p:nvPr>
        </p:nvSpPr>
        <p:spPr/>
        <p:txBody>
          <a:bodyPr/>
          <a:lstStyle/>
          <a:p>
            <a:pPr eaLnBrk="1" hangingPunct="1">
              <a:buFont typeface="Wingdings" charset="0"/>
              <a:buChar char="l"/>
              <a:defRPr/>
            </a:pPr>
            <a:r>
              <a:rPr lang="en-US" dirty="0">
                <a:cs typeface="+mn-cs"/>
              </a:rPr>
              <a:t>Section 87 of the </a:t>
            </a:r>
            <a:r>
              <a:rPr lang="en-US" u="sng" dirty="0">
                <a:cs typeface="+mn-cs"/>
              </a:rPr>
              <a:t>Indian Act</a:t>
            </a:r>
            <a:r>
              <a:rPr lang="en-US" dirty="0">
                <a:cs typeface="+mn-cs"/>
              </a:rPr>
              <a:t> provides tax exemptions for status Indians</a:t>
            </a:r>
          </a:p>
          <a:p>
            <a:pPr lvl="2" eaLnBrk="1" hangingPunct="1">
              <a:buFont typeface="Wingdings" charset="0"/>
              <a:buChar char="l"/>
              <a:defRPr/>
            </a:pPr>
            <a:r>
              <a:rPr lang="en-US" dirty="0"/>
              <a:t>After each Final Agreement is brought into legal effect, section 87 ceases to apply to that YFN and its citizens who live in the Yukon.</a:t>
            </a:r>
          </a:p>
          <a:p>
            <a:pPr lvl="2" eaLnBrk="1" hangingPunct="1">
              <a:buFont typeface="Wingdings" charset="0"/>
              <a:buChar char="l"/>
              <a:defRPr/>
            </a:pPr>
            <a:r>
              <a:rPr lang="en-US" dirty="0"/>
              <a:t>In return, Canada will pay $26.57 million (1990) to the YFNs in accordance with the formula for the financial compensation allocation.</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EC79551C-8E83-A386-F7E2-94B37378AFD4}"/>
              </a:ext>
            </a:extLst>
          </p:cNvPr>
          <p:cNvSpPr>
            <a:spLocks noGrp="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5A188FAB-C3D6-784F-8E54-690933F7449D}" type="slidenum">
              <a:rPr lang="en-US" altLang="en-US" sz="1000"/>
              <a:pPr eaLnBrk="1" hangingPunct="1"/>
              <a:t>23</a:t>
            </a:fld>
            <a:endParaRPr lang="en-US" altLang="en-US" sz="1000" dirty="0"/>
          </a:p>
        </p:txBody>
      </p:sp>
      <p:sp>
        <p:nvSpPr>
          <p:cNvPr id="17410" name="Rectangle 2">
            <a:extLst>
              <a:ext uri="{FF2B5EF4-FFF2-40B4-BE49-F238E27FC236}">
                <a16:creationId xmlns:a16="http://schemas.microsoft.com/office/drawing/2014/main" id="{D2ABD470-5FC8-972E-7A75-AD4DBCD2DAB3}"/>
              </a:ext>
            </a:extLst>
          </p:cNvPr>
          <p:cNvSpPr>
            <a:spLocks noGrp="1" noChangeArrowheads="1"/>
          </p:cNvSpPr>
          <p:nvPr>
            <p:ph type="title"/>
          </p:nvPr>
        </p:nvSpPr>
        <p:spPr/>
        <p:txBody>
          <a:bodyPr/>
          <a:lstStyle/>
          <a:p>
            <a:pPr eaLnBrk="1" hangingPunct="1">
              <a:defRPr/>
            </a:pPr>
            <a:r>
              <a:rPr lang="en-US" dirty="0">
                <a:cs typeface="+mj-cs"/>
              </a:rPr>
              <a:t>Financial matters</a:t>
            </a:r>
          </a:p>
        </p:txBody>
      </p:sp>
      <p:sp>
        <p:nvSpPr>
          <p:cNvPr id="17411" name="Rectangle 3">
            <a:extLst>
              <a:ext uri="{FF2B5EF4-FFF2-40B4-BE49-F238E27FC236}">
                <a16:creationId xmlns:a16="http://schemas.microsoft.com/office/drawing/2014/main" id="{0B9C3F4D-6990-E150-FA90-E8CC021BA9B4}"/>
              </a:ext>
            </a:extLst>
          </p:cNvPr>
          <p:cNvSpPr>
            <a:spLocks noGrp="1" noChangeArrowheads="1"/>
          </p:cNvSpPr>
          <p:nvPr>
            <p:ph type="body" idx="1"/>
          </p:nvPr>
        </p:nvSpPr>
        <p:spPr/>
        <p:txBody>
          <a:bodyPr/>
          <a:lstStyle/>
          <a:p>
            <a:pPr eaLnBrk="1" hangingPunct="1">
              <a:buFont typeface="Wingdings" charset="0"/>
              <a:buChar char="l"/>
              <a:defRPr/>
            </a:pPr>
            <a:r>
              <a:rPr lang="en-US" dirty="0">
                <a:cs typeface="+mn-cs"/>
              </a:rPr>
              <a:t>Economic development opportunities.</a:t>
            </a:r>
          </a:p>
          <a:p>
            <a:pPr lvl="2" eaLnBrk="1" hangingPunct="1">
              <a:buFont typeface="Wingdings" charset="0"/>
              <a:buChar char="l"/>
              <a:defRPr/>
            </a:pPr>
            <a:r>
              <a:rPr lang="en-US" dirty="0"/>
              <a:t>Planning</a:t>
            </a:r>
          </a:p>
          <a:p>
            <a:pPr lvl="2" eaLnBrk="1" hangingPunct="1">
              <a:buFont typeface="Wingdings" charset="0"/>
              <a:buChar char="l"/>
              <a:defRPr/>
            </a:pPr>
            <a:r>
              <a:rPr lang="en-US" dirty="0"/>
              <a:t>Preferential contracting and employment opportunities</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F1BF990E-1092-146D-B3EA-CA60C9B78EED}"/>
              </a:ext>
            </a:extLst>
          </p:cNvPr>
          <p:cNvSpPr>
            <a:spLocks noGrp="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AF398955-9056-0F4E-8C9E-614FF6F4D902}" type="slidenum">
              <a:rPr lang="en-US" altLang="en-US" sz="1000"/>
              <a:pPr eaLnBrk="1" hangingPunct="1"/>
              <a:t>24</a:t>
            </a:fld>
            <a:endParaRPr lang="en-US" altLang="en-US" sz="1000" dirty="0"/>
          </a:p>
        </p:txBody>
      </p:sp>
      <p:sp>
        <p:nvSpPr>
          <p:cNvPr id="20482" name="Rectangle 2">
            <a:extLst>
              <a:ext uri="{FF2B5EF4-FFF2-40B4-BE49-F238E27FC236}">
                <a16:creationId xmlns:a16="http://schemas.microsoft.com/office/drawing/2014/main" id="{9B0C7057-B47B-5E2C-8941-1D6568A04A6C}"/>
              </a:ext>
            </a:extLst>
          </p:cNvPr>
          <p:cNvSpPr>
            <a:spLocks noGrp="1" noChangeArrowheads="1"/>
          </p:cNvSpPr>
          <p:nvPr>
            <p:ph type="title"/>
          </p:nvPr>
        </p:nvSpPr>
        <p:spPr/>
        <p:txBody>
          <a:bodyPr/>
          <a:lstStyle/>
          <a:p>
            <a:pPr eaLnBrk="1" hangingPunct="1">
              <a:defRPr/>
            </a:pPr>
            <a:r>
              <a:rPr lang="en-US" dirty="0">
                <a:cs typeface="+mj-cs"/>
              </a:rPr>
              <a:t>Self-government</a:t>
            </a:r>
          </a:p>
        </p:txBody>
      </p:sp>
      <p:sp>
        <p:nvSpPr>
          <p:cNvPr id="20483" name="Rectangle 3">
            <a:extLst>
              <a:ext uri="{FF2B5EF4-FFF2-40B4-BE49-F238E27FC236}">
                <a16:creationId xmlns:a16="http://schemas.microsoft.com/office/drawing/2014/main" id="{18ED3D46-26D9-91D9-0F64-89ECCF862ADE}"/>
              </a:ext>
            </a:extLst>
          </p:cNvPr>
          <p:cNvSpPr>
            <a:spLocks noGrp="1" noChangeArrowheads="1"/>
          </p:cNvSpPr>
          <p:nvPr>
            <p:ph type="body" idx="1"/>
          </p:nvPr>
        </p:nvSpPr>
        <p:spPr/>
        <p:txBody>
          <a:bodyPr>
            <a:normAutofit lnSpcReduction="10000"/>
          </a:bodyPr>
          <a:lstStyle/>
          <a:p>
            <a:pPr eaLnBrk="1" hangingPunct="1">
              <a:buFont typeface="Wingdings" charset="0"/>
              <a:buChar char="l"/>
              <a:defRPr/>
            </a:pPr>
            <a:r>
              <a:rPr lang="en-US" dirty="0">
                <a:cs typeface="+mn-cs"/>
              </a:rPr>
              <a:t>UFA sets out a broad framework of SG</a:t>
            </a:r>
          </a:p>
          <a:p>
            <a:pPr lvl="2" eaLnBrk="1" hangingPunct="1">
              <a:buFont typeface="Wingdings" charset="0"/>
              <a:buChar char="l"/>
              <a:defRPr/>
            </a:pPr>
            <a:r>
              <a:rPr lang="en-US" dirty="0"/>
              <a:t>Establishes YFNs as government bodies with substantive powers and authorities</a:t>
            </a:r>
          </a:p>
          <a:p>
            <a:pPr lvl="3" eaLnBrk="1" hangingPunct="1">
              <a:buFont typeface="Wingdings" charset="0"/>
              <a:buChar char="§"/>
              <a:defRPr/>
            </a:pPr>
            <a:r>
              <a:rPr lang="en-US" dirty="0"/>
              <a:t>Law-making powers</a:t>
            </a:r>
          </a:p>
          <a:p>
            <a:pPr lvl="3" eaLnBrk="1" hangingPunct="1">
              <a:buFont typeface="Wingdings" charset="0"/>
              <a:buChar char="§"/>
              <a:defRPr/>
            </a:pPr>
            <a:r>
              <a:rPr lang="en-US" dirty="0"/>
              <a:t>Administration of justice</a:t>
            </a:r>
          </a:p>
          <a:p>
            <a:pPr lvl="3" eaLnBrk="1" hangingPunct="1">
              <a:buFont typeface="Wingdings" charset="0"/>
              <a:buChar char="§"/>
              <a:defRPr/>
            </a:pPr>
            <a:r>
              <a:rPr lang="en-US" dirty="0"/>
              <a:t>Tax</a:t>
            </a:r>
          </a:p>
          <a:p>
            <a:pPr lvl="3" eaLnBrk="1" hangingPunct="1">
              <a:buFont typeface="Wingdings" charset="0"/>
              <a:buChar char="§"/>
              <a:defRPr/>
            </a:pPr>
            <a:r>
              <a:rPr lang="en-US" dirty="0"/>
              <a:t>Program and services</a:t>
            </a:r>
          </a:p>
          <a:p>
            <a:pPr lvl="3" eaLnBrk="1" hangingPunct="1">
              <a:buFont typeface="Wingdings" charset="0"/>
              <a:buChar char="§"/>
              <a:defRPr/>
            </a:pPr>
            <a:r>
              <a:rPr lang="en-US" dirty="0"/>
              <a:t>Funding</a:t>
            </a:r>
          </a:p>
          <a:p>
            <a:pPr lvl="3" eaLnBrk="1" hangingPunct="1">
              <a:buFont typeface="Wingdings" charset="0"/>
              <a:buChar char="§"/>
              <a:defRPr/>
            </a:pPr>
            <a:r>
              <a:rPr lang="en-US" dirty="0"/>
              <a:t>Constitutions</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DCFE028A-FBF7-F3F2-AB21-893FA832AADB}"/>
              </a:ext>
            </a:extLst>
          </p:cNvPr>
          <p:cNvSpPr>
            <a:spLocks noGrp="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5FFA2876-902F-A141-8787-2764E800828A}" type="slidenum">
              <a:rPr lang="en-US" altLang="en-US" sz="1000"/>
              <a:pPr eaLnBrk="1" hangingPunct="1"/>
              <a:t>25</a:t>
            </a:fld>
            <a:endParaRPr lang="en-US" altLang="en-US" sz="1000" dirty="0"/>
          </a:p>
        </p:txBody>
      </p:sp>
      <p:sp>
        <p:nvSpPr>
          <p:cNvPr id="21506" name="Rectangle 2">
            <a:extLst>
              <a:ext uri="{FF2B5EF4-FFF2-40B4-BE49-F238E27FC236}">
                <a16:creationId xmlns:a16="http://schemas.microsoft.com/office/drawing/2014/main" id="{FC256799-E28C-24B0-CAE5-D357869E96B4}"/>
              </a:ext>
            </a:extLst>
          </p:cNvPr>
          <p:cNvSpPr>
            <a:spLocks noGrp="1" noChangeArrowheads="1"/>
          </p:cNvSpPr>
          <p:nvPr>
            <p:ph type="title"/>
          </p:nvPr>
        </p:nvSpPr>
        <p:spPr/>
        <p:txBody>
          <a:bodyPr/>
          <a:lstStyle/>
          <a:p>
            <a:pPr eaLnBrk="1" hangingPunct="1">
              <a:defRPr/>
            </a:pPr>
            <a:r>
              <a:rPr lang="en-US" dirty="0">
                <a:cs typeface="+mj-cs"/>
              </a:rPr>
              <a:t>Law-making powers</a:t>
            </a:r>
          </a:p>
        </p:txBody>
      </p:sp>
      <p:sp>
        <p:nvSpPr>
          <p:cNvPr id="21507" name="Rectangle 3">
            <a:extLst>
              <a:ext uri="{FF2B5EF4-FFF2-40B4-BE49-F238E27FC236}">
                <a16:creationId xmlns:a16="http://schemas.microsoft.com/office/drawing/2014/main" id="{643D3E93-8613-2499-D1B4-F51255F81177}"/>
              </a:ext>
            </a:extLst>
          </p:cNvPr>
          <p:cNvSpPr>
            <a:spLocks noGrp="1" noChangeArrowheads="1"/>
          </p:cNvSpPr>
          <p:nvPr>
            <p:ph type="body" idx="1"/>
          </p:nvPr>
        </p:nvSpPr>
        <p:spPr/>
        <p:txBody>
          <a:bodyPr/>
          <a:lstStyle/>
          <a:p>
            <a:pPr eaLnBrk="1" hangingPunct="1"/>
            <a:r>
              <a:rPr lang="en-US" altLang="en-US" dirty="0"/>
              <a:t>Exclusive YFN law-making authority with respect to:</a:t>
            </a:r>
          </a:p>
          <a:p>
            <a:pPr lvl="1" eaLnBrk="1" hangingPunct="1"/>
            <a:r>
              <a:rPr lang="en-US" altLang="en-US" dirty="0"/>
              <a:t>the administration of their affairs and operation and internal operation </a:t>
            </a:r>
          </a:p>
          <a:p>
            <a:pPr lvl="1" eaLnBrk="1" hangingPunct="1"/>
            <a:r>
              <a:rPr lang="en-US" altLang="en-US" dirty="0"/>
              <a:t>management and administration of their citizens</a:t>
            </a:r>
            <a:r>
              <a:rPr lang="ja-JP" altLang="en-US"/>
              <a:t>’</a:t>
            </a:r>
            <a:r>
              <a:rPr lang="en-US" altLang="ja-JP" dirty="0"/>
              <a:t> rights and benefits related to the Final Agreement.</a:t>
            </a:r>
            <a:endParaRPr lang="en-US" alt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9F66BA86-5D32-815F-610A-91E429464B0A}"/>
              </a:ext>
            </a:extLst>
          </p:cNvPr>
          <p:cNvSpPr>
            <a:spLocks noGrp="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B0341E11-64F8-E040-83CD-192395841A2D}" type="slidenum">
              <a:rPr lang="en-US" altLang="en-US" sz="1000"/>
              <a:pPr eaLnBrk="1" hangingPunct="1"/>
              <a:t>26</a:t>
            </a:fld>
            <a:endParaRPr lang="en-US" altLang="en-US" sz="1000" dirty="0"/>
          </a:p>
        </p:txBody>
      </p:sp>
      <p:sp>
        <p:nvSpPr>
          <p:cNvPr id="22530" name="Rectangle 2">
            <a:extLst>
              <a:ext uri="{FF2B5EF4-FFF2-40B4-BE49-F238E27FC236}">
                <a16:creationId xmlns:a16="http://schemas.microsoft.com/office/drawing/2014/main" id="{8C54A7B4-D0FD-488D-C137-F1326B492EAB}"/>
              </a:ext>
            </a:extLst>
          </p:cNvPr>
          <p:cNvSpPr>
            <a:spLocks noGrp="1" noChangeArrowheads="1"/>
          </p:cNvSpPr>
          <p:nvPr>
            <p:ph type="title"/>
          </p:nvPr>
        </p:nvSpPr>
        <p:spPr/>
        <p:txBody>
          <a:bodyPr/>
          <a:lstStyle/>
          <a:p>
            <a:pPr eaLnBrk="1" hangingPunct="1">
              <a:defRPr/>
            </a:pPr>
            <a:r>
              <a:rPr lang="en-US" dirty="0">
                <a:cs typeface="+mj-cs"/>
              </a:rPr>
              <a:t>Law-making powers (2)</a:t>
            </a:r>
          </a:p>
        </p:txBody>
      </p:sp>
      <p:sp>
        <p:nvSpPr>
          <p:cNvPr id="22531" name="Rectangle 3">
            <a:extLst>
              <a:ext uri="{FF2B5EF4-FFF2-40B4-BE49-F238E27FC236}">
                <a16:creationId xmlns:a16="http://schemas.microsoft.com/office/drawing/2014/main" id="{2F854AE9-F3EE-F416-C741-64DCE8EDBED1}"/>
              </a:ext>
            </a:extLst>
          </p:cNvPr>
          <p:cNvSpPr>
            <a:spLocks noGrp="1" noChangeArrowheads="1"/>
          </p:cNvSpPr>
          <p:nvPr>
            <p:ph type="body" idx="1"/>
          </p:nvPr>
        </p:nvSpPr>
        <p:spPr/>
        <p:txBody>
          <a:bodyPr>
            <a:noAutofit/>
          </a:bodyPr>
          <a:lstStyle/>
          <a:p>
            <a:pPr eaLnBrk="1" hangingPunct="1">
              <a:lnSpc>
                <a:spcPct val="80000"/>
              </a:lnSpc>
              <a:buFont typeface="Wingdings" charset="0"/>
              <a:buChar char="l"/>
              <a:defRPr/>
            </a:pPr>
            <a:r>
              <a:rPr lang="en-US" sz="1600" dirty="0">
                <a:cs typeface="+mn-cs"/>
              </a:rPr>
              <a:t>YFN law-making authority applies to:</a:t>
            </a:r>
          </a:p>
          <a:p>
            <a:pPr lvl="1" eaLnBrk="1" hangingPunct="1">
              <a:lnSpc>
                <a:spcPct val="80000"/>
              </a:lnSpc>
              <a:buFont typeface="Wingdings" charset="0"/>
              <a:buChar char="l"/>
              <a:defRPr/>
            </a:pPr>
            <a:r>
              <a:rPr lang="en-US" dirty="0"/>
              <a:t>their citizens throughout the Yukon</a:t>
            </a:r>
          </a:p>
          <a:p>
            <a:pPr lvl="2" eaLnBrk="1" hangingPunct="1">
              <a:lnSpc>
                <a:spcPct val="80000"/>
              </a:lnSpc>
              <a:buFont typeface="Wingdings" charset="0"/>
              <a:buChar char="l"/>
              <a:defRPr/>
            </a:pPr>
            <a:r>
              <a:rPr lang="en-US" dirty="0"/>
              <a:t>Aboriginal languages; health care and services; social and welfare services; adoption; guardianship, custody, care and placement.</a:t>
            </a:r>
          </a:p>
          <a:p>
            <a:pPr lvl="1" eaLnBrk="1" hangingPunct="1">
              <a:lnSpc>
                <a:spcPct val="80000"/>
              </a:lnSpc>
              <a:buFont typeface="Wingdings" charset="0"/>
              <a:buChar char="l"/>
              <a:defRPr/>
            </a:pPr>
            <a:r>
              <a:rPr lang="en-US" dirty="0"/>
              <a:t>apply to their Settlement Land and all persons on Settlement Land</a:t>
            </a:r>
          </a:p>
          <a:p>
            <a:pPr lvl="2" eaLnBrk="1" hangingPunct="1">
              <a:lnSpc>
                <a:spcPct val="80000"/>
              </a:lnSpc>
              <a:buFont typeface="Wingdings" charset="0"/>
              <a:buChar char="l"/>
              <a:defRPr/>
            </a:pPr>
            <a:r>
              <a:rPr lang="en-US" dirty="0"/>
              <a:t>use, management, administration and protection of settlement land, control or prevention of pollution and protection of the environment; control or prohibition of the operation and use of motor vehicles.</a:t>
            </a:r>
          </a:p>
          <a:p>
            <a:pPr eaLnBrk="1" hangingPunct="1">
              <a:lnSpc>
                <a:spcPct val="80000"/>
              </a:lnSpc>
              <a:buFont typeface="Wingdings" charset="0"/>
              <a:buChar char="l"/>
              <a:defRPr/>
            </a:pPr>
            <a:r>
              <a:rPr lang="en-US" sz="1600" dirty="0">
                <a:cs typeface="+mn-cs"/>
              </a:rPr>
              <a:t>No legislative void</a:t>
            </a:r>
          </a:p>
          <a:p>
            <a:pPr eaLnBrk="1" hangingPunct="1">
              <a:lnSpc>
                <a:spcPct val="80000"/>
              </a:lnSpc>
              <a:buFont typeface="Wingdings" charset="0"/>
              <a:buChar char="l"/>
              <a:defRPr/>
            </a:pPr>
            <a:r>
              <a:rPr lang="en-US" sz="1600" dirty="0">
                <a:cs typeface="+mn-cs"/>
              </a:rPr>
              <a:t>Paramountcy</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812CFAA8-B1BF-6C1F-81CA-C557F40C539E}"/>
              </a:ext>
            </a:extLst>
          </p:cNvPr>
          <p:cNvSpPr>
            <a:spLocks noGrp="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A1A99D19-63D5-BE4E-A5F9-95252EA2397D}" type="slidenum">
              <a:rPr lang="en-US" altLang="en-US" sz="1000"/>
              <a:pPr eaLnBrk="1" hangingPunct="1"/>
              <a:t>27</a:t>
            </a:fld>
            <a:endParaRPr lang="en-US" altLang="en-US" sz="1000" dirty="0"/>
          </a:p>
        </p:txBody>
      </p:sp>
      <p:sp>
        <p:nvSpPr>
          <p:cNvPr id="23554" name="Rectangle 2">
            <a:extLst>
              <a:ext uri="{FF2B5EF4-FFF2-40B4-BE49-F238E27FC236}">
                <a16:creationId xmlns:a16="http://schemas.microsoft.com/office/drawing/2014/main" id="{3DEDA102-9ABA-90AD-2C6F-7B60484CCBD3}"/>
              </a:ext>
            </a:extLst>
          </p:cNvPr>
          <p:cNvSpPr>
            <a:spLocks noGrp="1" noChangeArrowheads="1"/>
          </p:cNvSpPr>
          <p:nvPr>
            <p:ph type="title"/>
          </p:nvPr>
        </p:nvSpPr>
        <p:spPr/>
        <p:txBody>
          <a:bodyPr/>
          <a:lstStyle/>
          <a:p>
            <a:pPr eaLnBrk="1" hangingPunct="1">
              <a:defRPr/>
            </a:pPr>
            <a:r>
              <a:rPr lang="en-US" dirty="0">
                <a:cs typeface="+mj-cs"/>
              </a:rPr>
              <a:t>Law-making powers (3)</a:t>
            </a:r>
          </a:p>
        </p:txBody>
      </p:sp>
      <p:sp>
        <p:nvSpPr>
          <p:cNvPr id="23555" name="Rectangle 3">
            <a:extLst>
              <a:ext uri="{FF2B5EF4-FFF2-40B4-BE49-F238E27FC236}">
                <a16:creationId xmlns:a16="http://schemas.microsoft.com/office/drawing/2014/main" id="{2422E3D2-AE63-5694-4D69-1B88C462AE52}"/>
              </a:ext>
            </a:extLst>
          </p:cNvPr>
          <p:cNvSpPr>
            <a:spLocks noGrp="1" noChangeArrowheads="1"/>
          </p:cNvSpPr>
          <p:nvPr>
            <p:ph type="body" idx="1"/>
          </p:nvPr>
        </p:nvSpPr>
        <p:spPr/>
        <p:txBody>
          <a:bodyPr/>
          <a:lstStyle/>
          <a:p>
            <a:pPr eaLnBrk="1" hangingPunct="1">
              <a:buFont typeface="Wingdings" charset="0"/>
              <a:buChar char="l"/>
              <a:defRPr/>
            </a:pPr>
            <a:r>
              <a:rPr lang="en-US" dirty="0">
                <a:cs typeface="+mn-cs"/>
              </a:rPr>
              <a:t>YFNs have agreed not to exercise certain land-base law-making powers within community boundaries.</a:t>
            </a:r>
          </a:p>
          <a:p>
            <a:pPr lvl="2" eaLnBrk="1" hangingPunct="1">
              <a:buFont typeface="Wingdings" charset="0"/>
              <a:buChar char="l"/>
              <a:defRPr/>
            </a:pPr>
            <a:r>
              <a:rPr lang="en-US" dirty="0"/>
              <a:t>For example: health and safety, zoning and land use.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CFB31445-7725-3E8E-68A2-DC0600B48E90}"/>
              </a:ext>
            </a:extLst>
          </p:cNvPr>
          <p:cNvSpPr>
            <a:spLocks noGrp="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91499548-7D92-BE4F-A7A4-E79A994F8680}" type="slidenum">
              <a:rPr lang="en-US" altLang="en-US" sz="1000"/>
              <a:pPr eaLnBrk="1" hangingPunct="1"/>
              <a:t>28</a:t>
            </a:fld>
            <a:endParaRPr lang="en-US" altLang="en-US" sz="1000" dirty="0"/>
          </a:p>
        </p:txBody>
      </p:sp>
      <p:sp>
        <p:nvSpPr>
          <p:cNvPr id="24578" name="Rectangle 2">
            <a:extLst>
              <a:ext uri="{FF2B5EF4-FFF2-40B4-BE49-F238E27FC236}">
                <a16:creationId xmlns:a16="http://schemas.microsoft.com/office/drawing/2014/main" id="{F5E22047-66C8-8707-C676-A016601B42E3}"/>
              </a:ext>
            </a:extLst>
          </p:cNvPr>
          <p:cNvSpPr>
            <a:spLocks noGrp="1" noChangeArrowheads="1"/>
          </p:cNvSpPr>
          <p:nvPr>
            <p:ph type="title"/>
          </p:nvPr>
        </p:nvSpPr>
        <p:spPr/>
        <p:txBody>
          <a:bodyPr/>
          <a:lstStyle/>
          <a:p>
            <a:pPr eaLnBrk="1" hangingPunct="1">
              <a:defRPr/>
            </a:pPr>
            <a:r>
              <a:rPr lang="en-US" dirty="0">
                <a:cs typeface="+mj-cs"/>
              </a:rPr>
              <a:t>Administration of Justice</a:t>
            </a:r>
          </a:p>
        </p:txBody>
      </p:sp>
      <p:sp>
        <p:nvSpPr>
          <p:cNvPr id="24579" name="Rectangle 3">
            <a:extLst>
              <a:ext uri="{FF2B5EF4-FFF2-40B4-BE49-F238E27FC236}">
                <a16:creationId xmlns:a16="http://schemas.microsoft.com/office/drawing/2014/main" id="{015DE226-EB9E-C09D-6E09-78CB723C343A}"/>
              </a:ext>
            </a:extLst>
          </p:cNvPr>
          <p:cNvSpPr>
            <a:spLocks noGrp="1" noChangeArrowheads="1"/>
          </p:cNvSpPr>
          <p:nvPr>
            <p:ph type="body" idx="1"/>
          </p:nvPr>
        </p:nvSpPr>
        <p:spPr/>
        <p:txBody>
          <a:bodyPr>
            <a:normAutofit fontScale="62500" lnSpcReduction="20000"/>
          </a:bodyPr>
          <a:lstStyle/>
          <a:p>
            <a:pPr eaLnBrk="1" hangingPunct="1">
              <a:lnSpc>
                <a:spcPct val="90000"/>
              </a:lnSpc>
              <a:buFont typeface="Wingdings" charset="0"/>
              <a:buChar char="l"/>
              <a:defRPr/>
            </a:pPr>
            <a:r>
              <a:rPr lang="en-US" sz="2100" dirty="0">
                <a:cs typeface="+mn-cs"/>
              </a:rPr>
              <a:t>Parties are obliged to negotiate an AJA to set out matters related to the enforcement of YFN laws, including punitive sanctions such as fine, penalty and imprisonment.</a:t>
            </a:r>
          </a:p>
          <a:p>
            <a:pPr lvl="2" eaLnBrk="1" hangingPunct="1">
              <a:lnSpc>
                <a:spcPct val="90000"/>
              </a:lnSpc>
              <a:buFont typeface="Wingdings" charset="0"/>
              <a:buChar char="l"/>
              <a:defRPr/>
            </a:pPr>
            <a:r>
              <a:rPr lang="en-US" sz="1800" dirty="0"/>
              <a:t>Adjudication</a:t>
            </a:r>
          </a:p>
          <a:p>
            <a:pPr lvl="2" eaLnBrk="1" hangingPunct="1">
              <a:lnSpc>
                <a:spcPct val="90000"/>
              </a:lnSpc>
              <a:buFont typeface="Wingdings" charset="0"/>
              <a:buChar char="l"/>
              <a:defRPr/>
            </a:pPr>
            <a:r>
              <a:rPr lang="en-US" sz="1800" dirty="0"/>
              <a:t>Civil remedies</a:t>
            </a:r>
          </a:p>
          <a:p>
            <a:pPr lvl="2" eaLnBrk="1" hangingPunct="1">
              <a:lnSpc>
                <a:spcPct val="90000"/>
              </a:lnSpc>
              <a:buFont typeface="Wingdings" charset="0"/>
              <a:buChar char="l"/>
              <a:defRPr/>
            </a:pPr>
            <a:r>
              <a:rPr lang="en-US" sz="1800" dirty="0"/>
              <a:t>Corrections</a:t>
            </a:r>
          </a:p>
          <a:p>
            <a:pPr lvl="2" eaLnBrk="1" hangingPunct="1">
              <a:lnSpc>
                <a:spcPct val="90000"/>
              </a:lnSpc>
              <a:buFont typeface="Wingdings" charset="0"/>
              <a:buChar char="l"/>
              <a:defRPr/>
            </a:pPr>
            <a:r>
              <a:rPr lang="en-US" sz="1800" dirty="0"/>
              <a:t>Law enforcement</a:t>
            </a:r>
          </a:p>
          <a:p>
            <a:pPr lvl="2" eaLnBrk="1" hangingPunct="1">
              <a:lnSpc>
                <a:spcPct val="90000"/>
              </a:lnSpc>
              <a:buFont typeface="Wingdings" charset="0"/>
              <a:buChar char="l"/>
              <a:defRPr/>
            </a:pPr>
            <a:r>
              <a:rPr lang="en-US" sz="1800" dirty="0"/>
              <a:t>FN courts</a:t>
            </a:r>
          </a:p>
          <a:p>
            <a:pPr eaLnBrk="1" hangingPunct="1">
              <a:lnSpc>
                <a:spcPct val="90000"/>
              </a:lnSpc>
              <a:buFont typeface="Wingdings" charset="0"/>
              <a:buChar char="l"/>
              <a:defRPr/>
            </a:pPr>
            <a:r>
              <a:rPr lang="en-US" sz="2100" dirty="0">
                <a:cs typeface="+mn-cs"/>
              </a:rPr>
              <a:t>Interim measures apply until AJA is finalized</a:t>
            </a:r>
          </a:p>
          <a:p>
            <a:pPr lvl="2" eaLnBrk="1" hangingPunct="1">
              <a:lnSpc>
                <a:spcPct val="90000"/>
              </a:lnSpc>
              <a:buFont typeface="Wingdings" charset="0"/>
              <a:buChar char="l"/>
              <a:defRPr/>
            </a:pPr>
            <a:r>
              <a:rPr lang="en-US" sz="1800" dirty="0"/>
              <a:t>Any offence under a YFN law will be prosecuted by YTG prosecutors in Territorial Court</a:t>
            </a:r>
          </a:p>
          <a:p>
            <a:pPr lvl="2" eaLnBrk="1" hangingPunct="1">
              <a:lnSpc>
                <a:spcPct val="90000"/>
              </a:lnSpc>
              <a:buFont typeface="Wingdings" charset="0"/>
              <a:buChar char="l"/>
              <a:defRPr/>
            </a:pPr>
            <a:r>
              <a:rPr lang="en-US" sz="1800" dirty="0"/>
              <a:t>$5000/six months</a:t>
            </a:r>
          </a:p>
          <a:p>
            <a:pPr lvl="2" eaLnBrk="1" hangingPunct="1">
              <a:lnSpc>
                <a:spcPct val="90000"/>
              </a:lnSpc>
              <a:buFont typeface="Wingdings" charset="0"/>
              <a:buChar char="l"/>
              <a:defRPr/>
            </a:pPr>
            <a:r>
              <a:rPr lang="en-US" sz="1800" dirty="0"/>
              <a:t>$300,000: use of natural resources/pollution</a:t>
            </a:r>
          </a:p>
          <a:p>
            <a:pPr lvl="2" eaLnBrk="1" hangingPunct="1">
              <a:lnSpc>
                <a:spcPct val="90000"/>
              </a:lnSpc>
              <a:buFont typeface="Wingdings" charset="0"/>
              <a:buChar char="l"/>
              <a:defRPr/>
            </a:pPr>
            <a:endParaRPr lang="en-US" sz="18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904207F3-2087-6FDA-6D50-1BB1D40D294B}"/>
              </a:ext>
            </a:extLst>
          </p:cNvPr>
          <p:cNvSpPr>
            <a:spLocks noGrp="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2A0D663B-18A0-C84F-A007-FDB140A1EFC3}" type="slidenum">
              <a:rPr lang="en-US" altLang="en-US" sz="1000"/>
              <a:pPr eaLnBrk="1" hangingPunct="1"/>
              <a:t>29</a:t>
            </a:fld>
            <a:endParaRPr lang="en-US" altLang="en-US" sz="1000" dirty="0"/>
          </a:p>
        </p:txBody>
      </p:sp>
      <p:sp>
        <p:nvSpPr>
          <p:cNvPr id="25602" name="Rectangle 2">
            <a:extLst>
              <a:ext uri="{FF2B5EF4-FFF2-40B4-BE49-F238E27FC236}">
                <a16:creationId xmlns:a16="http://schemas.microsoft.com/office/drawing/2014/main" id="{8D08A754-3270-A740-598D-98B0F12B2CF9}"/>
              </a:ext>
            </a:extLst>
          </p:cNvPr>
          <p:cNvSpPr>
            <a:spLocks noGrp="1" noChangeArrowheads="1"/>
          </p:cNvSpPr>
          <p:nvPr>
            <p:ph type="title"/>
          </p:nvPr>
        </p:nvSpPr>
        <p:spPr/>
        <p:txBody>
          <a:bodyPr/>
          <a:lstStyle/>
          <a:p>
            <a:pPr eaLnBrk="1" hangingPunct="1">
              <a:defRPr/>
            </a:pPr>
            <a:r>
              <a:rPr lang="en-US" dirty="0">
                <a:cs typeface="+mj-cs"/>
              </a:rPr>
              <a:t>Tax</a:t>
            </a:r>
          </a:p>
        </p:txBody>
      </p:sp>
      <p:sp>
        <p:nvSpPr>
          <p:cNvPr id="25603" name="Rectangle 3">
            <a:extLst>
              <a:ext uri="{FF2B5EF4-FFF2-40B4-BE49-F238E27FC236}">
                <a16:creationId xmlns:a16="http://schemas.microsoft.com/office/drawing/2014/main" id="{8D597D3C-B321-2B51-5A9D-BF12AB2A5625}"/>
              </a:ext>
            </a:extLst>
          </p:cNvPr>
          <p:cNvSpPr>
            <a:spLocks noGrp="1" noChangeArrowheads="1"/>
          </p:cNvSpPr>
          <p:nvPr>
            <p:ph type="body" idx="1"/>
          </p:nvPr>
        </p:nvSpPr>
        <p:spPr/>
        <p:txBody>
          <a:bodyPr/>
          <a:lstStyle/>
          <a:p>
            <a:pPr eaLnBrk="1" hangingPunct="1">
              <a:buFont typeface="Wingdings" charset="0"/>
              <a:buChar char="l"/>
              <a:defRPr/>
            </a:pPr>
            <a:r>
              <a:rPr lang="en-US" dirty="0">
                <a:cs typeface="+mn-cs"/>
              </a:rPr>
              <a:t>YFN power to enact taxation laws</a:t>
            </a:r>
          </a:p>
          <a:p>
            <a:pPr lvl="2" eaLnBrk="1" hangingPunct="1">
              <a:buFont typeface="Wingdings" charset="0"/>
              <a:buChar char="l"/>
              <a:defRPr/>
            </a:pPr>
            <a:r>
              <a:rPr lang="en-US" dirty="0"/>
              <a:t>Negotiate whether the YFN tax power will be extended to other persons and entities on Settlement Land.</a:t>
            </a:r>
          </a:p>
          <a:p>
            <a:pPr lvl="2" eaLnBrk="1" hangingPunct="1">
              <a:buFont typeface="Wingdings" charset="0"/>
              <a:buChar char="l"/>
              <a:defRPr/>
            </a:pPr>
            <a:r>
              <a:rPr lang="en-US" dirty="0"/>
              <a:t>Personal income tax and GST laws enacted</a:t>
            </a:r>
          </a:p>
          <a:p>
            <a:pPr eaLnBrk="1" hangingPunct="1">
              <a:buFont typeface="Wingdings" charset="0"/>
              <a:buChar char="l"/>
              <a:defRPr/>
            </a:pPr>
            <a:r>
              <a:rPr lang="en-US" dirty="0">
                <a:cs typeface="+mn-cs"/>
              </a:rPr>
              <a:t>YFN tax power does not limit the power of the federal or territorial governments to levy tax or enact taxation laws</a:t>
            </a:r>
          </a:p>
          <a:p>
            <a:pPr lvl="2" eaLnBrk="1" hangingPunct="1">
              <a:buFont typeface="Wingdings" charset="0"/>
              <a:buChar char="l"/>
              <a:defRPr/>
            </a:pPr>
            <a:r>
              <a:rPr lang="en-US" dirty="0"/>
              <a:t>It creates the need for the parties to coordinate their taxation systems</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A49CC92E-41A3-AF94-B6D9-186818B4E663}"/>
              </a:ext>
            </a:extLst>
          </p:cNvPr>
          <p:cNvSpPr>
            <a:spLocks noGrp="1" noRot="1" noChangeArrowheads="1"/>
          </p:cNvSpPr>
          <p:nvPr>
            <p:ph type="title"/>
          </p:nvPr>
        </p:nvSpPr>
        <p:spPr>
          <a:xfrm>
            <a:off x="755576" y="523612"/>
            <a:ext cx="7344816" cy="1188720"/>
          </a:xfrm>
        </p:spPr>
        <p:txBody>
          <a:bodyPr>
            <a:normAutofit/>
          </a:bodyPr>
          <a:lstStyle/>
          <a:p>
            <a:pPr eaLnBrk="1" hangingPunct="1">
              <a:defRPr/>
            </a:pPr>
            <a:r>
              <a:rPr lang="en-US" altLang="en-US" sz="3600" dirty="0">
                <a:ea typeface="ＭＳ Ｐゴシック" charset="-128"/>
              </a:rPr>
              <a:t>TreatIES IN CANADA</a:t>
            </a:r>
          </a:p>
        </p:txBody>
      </p:sp>
      <p:sp>
        <p:nvSpPr>
          <p:cNvPr id="12291" name="Rectangle 3">
            <a:extLst>
              <a:ext uri="{FF2B5EF4-FFF2-40B4-BE49-F238E27FC236}">
                <a16:creationId xmlns:a16="http://schemas.microsoft.com/office/drawing/2014/main" id="{F2A3C356-67A9-83DF-DF6A-E9B7A756814C}"/>
              </a:ext>
            </a:extLst>
          </p:cNvPr>
          <p:cNvSpPr>
            <a:spLocks noGrp="1" noRot="1" noChangeArrowheads="1"/>
          </p:cNvSpPr>
          <p:nvPr>
            <p:ph idx="1"/>
          </p:nvPr>
        </p:nvSpPr>
        <p:spPr>
          <a:xfrm>
            <a:off x="611560" y="1988840"/>
            <a:ext cx="7994312" cy="4032448"/>
          </a:xfrm>
        </p:spPr>
        <p:txBody>
          <a:bodyPr>
            <a:normAutofit/>
          </a:bodyPr>
          <a:lstStyle/>
          <a:p>
            <a:pPr eaLnBrk="1" hangingPunct="1">
              <a:buFont typeface="Wingdings" charset="2"/>
              <a:buChar char="§"/>
              <a:defRPr/>
            </a:pPr>
            <a:r>
              <a:rPr lang="en-US" altLang="en-US" sz="2800" dirty="0">
                <a:ea typeface="ＭＳ Ｐゴシック" charset="-128"/>
              </a:rPr>
              <a:t>Treaties are agreements between Canada, Indigenous groups and often provinces and territories that define rights and obligations.</a:t>
            </a:r>
          </a:p>
          <a:p>
            <a:pPr eaLnBrk="1" hangingPunct="1">
              <a:buFont typeface="Wingdings" charset="2"/>
              <a:buChar char="§"/>
              <a:defRPr/>
            </a:pPr>
            <a:r>
              <a:rPr lang="en-US" altLang="en-US" sz="2800" dirty="0">
                <a:ea typeface="ＭＳ Ｐゴシック" charset="-128"/>
              </a:rPr>
              <a:t>Recognized and affirmed under section 35 of the </a:t>
            </a:r>
            <a:r>
              <a:rPr lang="en-US" altLang="en-US" sz="2800" i="1" dirty="0">
                <a:ea typeface="ＭＳ Ｐゴシック" charset="-128"/>
              </a:rPr>
              <a:t>Constitution Act, 1982</a:t>
            </a:r>
            <a:r>
              <a:rPr lang="en-US" altLang="en-US" sz="2800" dirty="0">
                <a:ea typeface="ＭＳ Ｐゴシック" charset="-128"/>
              </a:rPr>
              <a:t>.</a:t>
            </a:r>
          </a:p>
          <a:p>
            <a:pPr eaLnBrk="1" hangingPunct="1">
              <a:buFont typeface="Wingdings" charset="2"/>
              <a:buChar char="§"/>
              <a:defRPr/>
            </a:pPr>
            <a:r>
              <a:rPr lang="en-US" altLang="en-US" sz="2800" dirty="0">
                <a:ea typeface="ＭＳ Ｐゴシック" charset="-128"/>
              </a:rPr>
              <a:t>Historic + modern treaties.  Driven settlement and development.</a:t>
            </a:r>
          </a:p>
          <a:p>
            <a:pPr marL="0" indent="0" eaLnBrk="1" hangingPunct="1">
              <a:buNone/>
              <a:defRPr/>
            </a:pPr>
            <a:endParaRPr lang="en-US" altLang="en-US" sz="2800" dirty="0">
              <a:ea typeface="ＭＳ Ｐゴシック" charset="-128"/>
            </a:endParaRPr>
          </a:p>
        </p:txBody>
      </p:sp>
      <p:sp>
        <p:nvSpPr>
          <p:cNvPr id="2" name="Slide Number Placeholder 1">
            <a:extLst>
              <a:ext uri="{FF2B5EF4-FFF2-40B4-BE49-F238E27FC236}">
                <a16:creationId xmlns:a16="http://schemas.microsoft.com/office/drawing/2014/main" id="{4F7EFDB7-D981-BD46-57B1-AD5DA88CDC03}"/>
              </a:ext>
            </a:extLst>
          </p:cNvPr>
          <p:cNvSpPr>
            <a:spLocks noGrp="1"/>
          </p:cNvSpPr>
          <p:nvPr>
            <p:ph type="sldNum" sz="quarter" idx="12"/>
          </p:nvPr>
        </p:nvSpPr>
        <p:spPr/>
        <p:txBody>
          <a:bodyPr/>
          <a:lstStyle/>
          <a:p>
            <a:fld id="{09B92701-A49A-0149-8602-591FB05A2643}" type="slidenum">
              <a:rPr lang="en-US" altLang="en-US" smtClean="0"/>
              <a:pPr/>
              <a:t>3</a:t>
            </a:fld>
            <a:endParaRPr lang="en-US" altLang="en-US" dirty="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765D8DE3-9128-CDA3-DC62-80ECC1028142}"/>
              </a:ext>
            </a:extLst>
          </p:cNvPr>
          <p:cNvSpPr>
            <a:spLocks noGrp="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E8BD70A5-A81B-6A48-A06E-2A2D5A5968E9}" type="slidenum">
              <a:rPr lang="en-US" altLang="en-US" sz="1000"/>
              <a:pPr eaLnBrk="1" hangingPunct="1"/>
              <a:t>30</a:t>
            </a:fld>
            <a:endParaRPr lang="en-US" altLang="en-US" sz="1000" dirty="0"/>
          </a:p>
        </p:txBody>
      </p:sp>
      <p:sp>
        <p:nvSpPr>
          <p:cNvPr id="26626" name="Rectangle 2">
            <a:extLst>
              <a:ext uri="{FF2B5EF4-FFF2-40B4-BE49-F238E27FC236}">
                <a16:creationId xmlns:a16="http://schemas.microsoft.com/office/drawing/2014/main" id="{4B98F0CE-EBCB-9F9F-7C20-7E167487F93E}"/>
              </a:ext>
            </a:extLst>
          </p:cNvPr>
          <p:cNvSpPr>
            <a:spLocks noGrp="1" noChangeArrowheads="1"/>
          </p:cNvSpPr>
          <p:nvPr>
            <p:ph type="title"/>
          </p:nvPr>
        </p:nvSpPr>
        <p:spPr/>
        <p:txBody>
          <a:bodyPr/>
          <a:lstStyle/>
          <a:p>
            <a:pPr eaLnBrk="1" hangingPunct="1">
              <a:defRPr/>
            </a:pPr>
            <a:r>
              <a:rPr lang="en-US" dirty="0">
                <a:cs typeface="+mj-cs"/>
              </a:rPr>
              <a:t>Programs and services</a:t>
            </a:r>
          </a:p>
        </p:txBody>
      </p:sp>
      <p:sp>
        <p:nvSpPr>
          <p:cNvPr id="26627" name="Rectangle 3">
            <a:extLst>
              <a:ext uri="{FF2B5EF4-FFF2-40B4-BE49-F238E27FC236}">
                <a16:creationId xmlns:a16="http://schemas.microsoft.com/office/drawing/2014/main" id="{DA7052F9-AB1E-B44C-D75F-744326758B3E}"/>
              </a:ext>
            </a:extLst>
          </p:cNvPr>
          <p:cNvSpPr>
            <a:spLocks noGrp="1" noChangeArrowheads="1"/>
          </p:cNvSpPr>
          <p:nvPr>
            <p:ph type="body" idx="1"/>
          </p:nvPr>
        </p:nvSpPr>
        <p:spPr/>
        <p:txBody>
          <a:bodyPr/>
          <a:lstStyle/>
          <a:p>
            <a:pPr eaLnBrk="1" hangingPunct="1">
              <a:buFont typeface="Wingdings" charset="0"/>
              <a:buChar char="l"/>
              <a:defRPr/>
            </a:pPr>
            <a:r>
              <a:rPr lang="en-US" dirty="0">
                <a:cs typeface="+mn-cs"/>
              </a:rPr>
              <a:t>YFN citizens remain eligible for federal and territorial programs for status and non-status Indians.</a:t>
            </a:r>
          </a:p>
          <a:p>
            <a:pPr eaLnBrk="1" hangingPunct="1">
              <a:buFont typeface="Wingdings" charset="0"/>
              <a:buChar char="l"/>
              <a:defRPr/>
            </a:pPr>
            <a:r>
              <a:rPr lang="en-US" dirty="0">
                <a:cs typeface="+mn-cs"/>
              </a:rPr>
              <a:t>YFNs may negotiate the assumption of responsibility for the management, administration and delivery of certain programs and services.</a:t>
            </a:r>
          </a:p>
          <a:p>
            <a:pPr lvl="2" eaLnBrk="1" hangingPunct="1">
              <a:buFont typeface="Wingdings" charset="0"/>
              <a:buChar char="l"/>
              <a:defRPr/>
            </a:pPr>
            <a:r>
              <a:rPr lang="en-US" dirty="0"/>
              <a:t>DIAND programs, MSB, NAP</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B3B08825-F01D-009A-B5AE-368E705C1A73}"/>
              </a:ext>
            </a:extLst>
          </p:cNvPr>
          <p:cNvSpPr>
            <a:spLocks noGrp="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0E5D8C95-A4B8-0C42-9055-6718FC59FD67}" type="slidenum">
              <a:rPr lang="en-US" altLang="en-US" sz="1000"/>
              <a:pPr eaLnBrk="1" hangingPunct="1"/>
              <a:t>31</a:t>
            </a:fld>
            <a:endParaRPr lang="en-US" altLang="en-US" sz="1000" dirty="0"/>
          </a:p>
        </p:txBody>
      </p:sp>
      <p:sp>
        <p:nvSpPr>
          <p:cNvPr id="27650" name="Rectangle 2">
            <a:extLst>
              <a:ext uri="{FF2B5EF4-FFF2-40B4-BE49-F238E27FC236}">
                <a16:creationId xmlns:a16="http://schemas.microsoft.com/office/drawing/2014/main" id="{2F6BF018-698C-304E-754B-9A65E7C6B611}"/>
              </a:ext>
            </a:extLst>
          </p:cNvPr>
          <p:cNvSpPr>
            <a:spLocks noGrp="1" noChangeArrowheads="1"/>
          </p:cNvSpPr>
          <p:nvPr>
            <p:ph type="title"/>
          </p:nvPr>
        </p:nvSpPr>
        <p:spPr/>
        <p:txBody>
          <a:bodyPr/>
          <a:lstStyle/>
          <a:p>
            <a:pPr eaLnBrk="1" hangingPunct="1">
              <a:defRPr/>
            </a:pPr>
            <a:r>
              <a:rPr lang="en-US" dirty="0">
                <a:cs typeface="+mj-cs"/>
              </a:rPr>
              <a:t>Funding for self-government</a:t>
            </a:r>
          </a:p>
        </p:txBody>
      </p:sp>
      <p:sp>
        <p:nvSpPr>
          <p:cNvPr id="27651" name="Rectangle 3">
            <a:extLst>
              <a:ext uri="{FF2B5EF4-FFF2-40B4-BE49-F238E27FC236}">
                <a16:creationId xmlns:a16="http://schemas.microsoft.com/office/drawing/2014/main" id="{4975BD63-641C-D46F-804F-4CD19DBDA516}"/>
              </a:ext>
            </a:extLst>
          </p:cNvPr>
          <p:cNvSpPr>
            <a:spLocks noGrp="1" noChangeArrowheads="1"/>
          </p:cNvSpPr>
          <p:nvPr>
            <p:ph type="body" idx="1"/>
          </p:nvPr>
        </p:nvSpPr>
        <p:spPr/>
        <p:txBody>
          <a:bodyPr/>
          <a:lstStyle/>
          <a:p>
            <a:pPr eaLnBrk="1" hangingPunct="1">
              <a:lnSpc>
                <a:spcPct val="90000"/>
              </a:lnSpc>
            </a:pPr>
            <a:r>
              <a:rPr lang="en-US" altLang="en-US" dirty="0"/>
              <a:t>Financial transfer agreements are negotiated, multi-year terms.</a:t>
            </a:r>
          </a:p>
          <a:p>
            <a:pPr eaLnBrk="1" hangingPunct="1">
              <a:lnSpc>
                <a:spcPct val="90000"/>
              </a:lnSpc>
            </a:pPr>
            <a:r>
              <a:rPr lang="en-US" altLang="en-US" dirty="0"/>
              <a:t>The obligation of Canada to provide funding for the operation of the YFNs</a:t>
            </a:r>
            <a:r>
              <a:rPr lang="ja-JP" altLang="en-US"/>
              <a:t>’</a:t>
            </a:r>
            <a:r>
              <a:rPr lang="en-US" altLang="ja-JP" dirty="0"/>
              <a:t> government institutions and the provision of programs and services to YFN citizens is ongoing.</a:t>
            </a:r>
          </a:p>
          <a:p>
            <a:pPr lvl="2" eaLnBrk="1" hangingPunct="1">
              <a:lnSpc>
                <a:spcPct val="90000"/>
              </a:lnSpc>
            </a:pPr>
            <a:r>
              <a:rPr lang="en-US" altLang="en-US" dirty="0"/>
              <a:t>YFNs will not be required to use its financial compensation or other monies to fund such costs.</a:t>
            </a:r>
          </a:p>
          <a:p>
            <a:pPr lvl="2" eaLnBrk="1" hangingPunct="1">
              <a:lnSpc>
                <a:spcPct val="90000"/>
              </a:lnSpc>
            </a:pPr>
            <a:r>
              <a:rPr lang="en-US" altLang="en-US" dirty="0"/>
              <a:t>OSR offsets</a:t>
            </a:r>
          </a:p>
          <a:p>
            <a:pPr eaLnBrk="1" hangingPunct="1">
              <a:lnSpc>
                <a:spcPct val="90000"/>
              </a:lnSpc>
            </a:pPr>
            <a:endParaRPr lang="en-US" alt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5">
            <a:extLst>
              <a:ext uri="{FF2B5EF4-FFF2-40B4-BE49-F238E27FC236}">
                <a16:creationId xmlns:a16="http://schemas.microsoft.com/office/drawing/2014/main" id="{D65C4A5F-F157-B865-BE54-E3DA6A403B48}"/>
              </a:ext>
            </a:extLst>
          </p:cNvPr>
          <p:cNvSpPr>
            <a:spLocks noGrp="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fld id="{F3563DA0-6D85-6D4D-9D08-19A38CEF2D5B}" type="slidenum">
              <a:rPr lang="en-US" altLang="en-US" sz="1000"/>
              <a:pPr eaLnBrk="1" hangingPunct="1"/>
              <a:t>32</a:t>
            </a:fld>
            <a:endParaRPr lang="en-US" altLang="en-US" sz="1000" dirty="0"/>
          </a:p>
        </p:txBody>
      </p:sp>
      <p:sp>
        <p:nvSpPr>
          <p:cNvPr id="28674" name="Rectangle 2">
            <a:extLst>
              <a:ext uri="{FF2B5EF4-FFF2-40B4-BE49-F238E27FC236}">
                <a16:creationId xmlns:a16="http://schemas.microsoft.com/office/drawing/2014/main" id="{A1B1E8D2-04E0-2E32-2EE8-BCAD6D741443}"/>
              </a:ext>
            </a:extLst>
          </p:cNvPr>
          <p:cNvSpPr>
            <a:spLocks noGrp="1" noChangeArrowheads="1"/>
          </p:cNvSpPr>
          <p:nvPr>
            <p:ph type="title"/>
          </p:nvPr>
        </p:nvSpPr>
        <p:spPr/>
        <p:txBody>
          <a:bodyPr/>
          <a:lstStyle/>
          <a:p>
            <a:pPr eaLnBrk="1" hangingPunct="1">
              <a:defRPr/>
            </a:pPr>
            <a:r>
              <a:rPr lang="en-US" dirty="0">
                <a:cs typeface="+mj-cs"/>
              </a:rPr>
              <a:t>Constitutions</a:t>
            </a:r>
          </a:p>
        </p:txBody>
      </p:sp>
      <p:sp>
        <p:nvSpPr>
          <p:cNvPr id="28675" name="Rectangle 3">
            <a:extLst>
              <a:ext uri="{FF2B5EF4-FFF2-40B4-BE49-F238E27FC236}">
                <a16:creationId xmlns:a16="http://schemas.microsoft.com/office/drawing/2014/main" id="{ECCC4942-813B-6627-567B-3A9BE229754C}"/>
              </a:ext>
            </a:extLst>
          </p:cNvPr>
          <p:cNvSpPr>
            <a:spLocks noGrp="1" noChangeArrowheads="1"/>
          </p:cNvSpPr>
          <p:nvPr>
            <p:ph type="body" idx="1"/>
          </p:nvPr>
        </p:nvSpPr>
        <p:spPr/>
        <p:txBody>
          <a:bodyPr/>
          <a:lstStyle/>
          <a:p>
            <a:pPr eaLnBrk="1" hangingPunct="1"/>
            <a:r>
              <a:rPr lang="en-US" altLang="en-US" dirty="0"/>
              <a:t>Each self-governing YFN has established a constitution:</a:t>
            </a:r>
          </a:p>
          <a:p>
            <a:pPr lvl="2" eaLnBrk="1" hangingPunct="1"/>
            <a:r>
              <a:rPr lang="en-US" altLang="en-US" dirty="0"/>
              <a:t>Citizenship code</a:t>
            </a:r>
          </a:p>
          <a:p>
            <a:pPr lvl="2" eaLnBrk="1" hangingPunct="1"/>
            <a:r>
              <a:rPr lang="en-US" altLang="en-US" dirty="0"/>
              <a:t>Governing bodies: powers, duties, composition, membership, procedures</a:t>
            </a:r>
          </a:p>
          <a:p>
            <a:pPr lvl="2" eaLnBrk="1" hangingPunct="1"/>
            <a:r>
              <a:rPr lang="en-US" altLang="en-US" dirty="0"/>
              <a:t>A system of financial accountability</a:t>
            </a:r>
          </a:p>
          <a:p>
            <a:pPr lvl="2" eaLnBrk="1" hangingPunct="1"/>
            <a:r>
              <a:rPr lang="en-US" altLang="en-US" dirty="0"/>
              <a:t>Recognition and protection of Citizens</a:t>
            </a:r>
            <a:r>
              <a:rPr lang="ja-JP" altLang="en-US"/>
              <a:t>’</a:t>
            </a:r>
            <a:r>
              <a:rPr lang="en-US" altLang="ja-JP" dirty="0"/>
              <a:t> rights and freedoms</a:t>
            </a:r>
          </a:p>
          <a:p>
            <a:pPr lvl="2" eaLnBrk="1" hangingPunct="1"/>
            <a:r>
              <a:rPr lang="en-US" altLang="en-US" dirty="0"/>
              <a:t>A process to challenge the validity of laws enacted by a YFN and quashing invalid laws</a:t>
            </a:r>
          </a:p>
          <a:p>
            <a:pPr eaLnBrk="1" hangingPunct="1">
              <a:buFont typeface="Wingdings" pitchFamily="2" charset="2"/>
              <a:buNone/>
            </a:pPr>
            <a:endParaRPr lang="en-US" alt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BFFC00EF-2DFD-2B50-7223-70F7F2E60991}"/>
              </a:ext>
            </a:extLst>
          </p:cNvPr>
          <p:cNvSpPr>
            <a:spLocks noGrp="1" noRot="1" noChangeArrowheads="1"/>
          </p:cNvSpPr>
          <p:nvPr>
            <p:ph type="title"/>
          </p:nvPr>
        </p:nvSpPr>
        <p:spPr>
          <a:xfrm>
            <a:off x="1580149" y="260648"/>
            <a:ext cx="5937755" cy="864096"/>
          </a:xfrm>
        </p:spPr>
        <p:txBody>
          <a:bodyPr/>
          <a:lstStyle/>
          <a:p>
            <a:pPr eaLnBrk="1" hangingPunct="1">
              <a:defRPr/>
            </a:pPr>
            <a:r>
              <a:rPr lang="en-US" altLang="en-US" dirty="0">
                <a:ea typeface="ＭＳ Ｐゴシック" charset="-128"/>
              </a:rPr>
              <a:t>Looking back + FOrward</a:t>
            </a:r>
          </a:p>
        </p:txBody>
      </p:sp>
      <p:sp>
        <p:nvSpPr>
          <p:cNvPr id="41987" name="Rectangle 3">
            <a:extLst>
              <a:ext uri="{FF2B5EF4-FFF2-40B4-BE49-F238E27FC236}">
                <a16:creationId xmlns:a16="http://schemas.microsoft.com/office/drawing/2014/main" id="{9D0FF8C7-BCE6-DC8E-18CA-0864BD8598F4}"/>
              </a:ext>
            </a:extLst>
          </p:cNvPr>
          <p:cNvSpPr>
            <a:spLocks noGrp="1" noRot="1" noChangeArrowheads="1"/>
          </p:cNvSpPr>
          <p:nvPr>
            <p:ph idx="1"/>
          </p:nvPr>
        </p:nvSpPr>
        <p:spPr>
          <a:xfrm>
            <a:off x="539552" y="1278456"/>
            <a:ext cx="8280920" cy="5462912"/>
          </a:xfrm>
        </p:spPr>
        <p:txBody>
          <a:bodyPr>
            <a:normAutofit lnSpcReduction="10000"/>
          </a:bodyPr>
          <a:lstStyle/>
          <a:p>
            <a:pPr eaLnBrk="1" hangingPunct="1">
              <a:lnSpc>
                <a:spcPct val="80000"/>
              </a:lnSpc>
              <a:defRPr/>
            </a:pPr>
            <a:r>
              <a:rPr lang="en-US" altLang="en-US" sz="2400" dirty="0">
                <a:ea typeface="ＭＳ Ｐゴシック" pitchFamily="34" charset="-128"/>
              </a:rPr>
              <a:t>Elders would be pleased about our progress made over the past 50 years.</a:t>
            </a:r>
          </a:p>
          <a:p>
            <a:pPr lvl="1">
              <a:lnSpc>
                <a:spcPct val="80000"/>
              </a:lnSpc>
              <a:defRPr/>
            </a:pPr>
            <a:r>
              <a:rPr lang="en-US" altLang="en-US" sz="2400" dirty="0">
                <a:ea typeface="ＭＳ Ｐゴシック" pitchFamily="34" charset="-128"/>
              </a:rPr>
              <a:t>Transformed the economy of the Yukon.</a:t>
            </a:r>
          </a:p>
          <a:p>
            <a:pPr lvl="1">
              <a:lnSpc>
                <a:spcPct val="80000"/>
              </a:lnSpc>
              <a:defRPr/>
            </a:pPr>
            <a:r>
              <a:rPr lang="en-US" altLang="en-US" sz="2400" dirty="0">
                <a:ea typeface="ＭＳ Ｐゴシック" pitchFamily="34" charset="-128"/>
              </a:rPr>
              <a:t>Assumed a substantive role in the governance of territorial, federal + international levels.  Made laws.  Make resource management decisions.  Involved in the constitutional development of the Yukon.  Have a government-to-government relationship with YG and Canada.</a:t>
            </a:r>
          </a:p>
          <a:p>
            <a:pPr lvl="1">
              <a:lnSpc>
                <a:spcPct val="80000"/>
              </a:lnSpc>
              <a:defRPr/>
            </a:pPr>
            <a:r>
              <a:rPr lang="en-US" altLang="en-US" sz="2400" dirty="0">
                <a:ea typeface="ＭＳ Ｐゴシック" pitchFamily="34" charset="-128"/>
              </a:rPr>
              <a:t>Cultural revitalization.</a:t>
            </a:r>
          </a:p>
          <a:p>
            <a:pPr lvl="1">
              <a:lnSpc>
                <a:spcPct val="80000"/>
              </a:lnSpc>
              <a:defRPr/>
            </a:pPr>
            <a:r>
              <a:rPr lang="en-US" altLang="en-US" sz="2400" dirty="0">
                <a:ea typeface="ＭＳ Ｐゴシック" pitchFamily="34" charset="-128"/>
              </a:rPr>
              <a:t>Established community wealth and prosperity.</a:t>
            </a:r>
          </a:p>
          <a:p>
            <a:pPr lvl="1">
              <a:lnSpc>
                <a:spcPct val="80000"/>
              </a:lnSpc>
              <a:defRPr/>
            </a:pPr>
            <a:r>
              <a:rPr lang="en-US" altLang="en-US" sz="2400" dirty="0">
                <a:ea typeface="ＭＳ Ｐゴシック" pitchFamily="34" charset="-128"/>
              </a:rPr>
              <a:t>Protected the integrity of the treaties.</a:t>
            </a:r>
          </a:p>
          <a:p>
            <a:pPr>
              <a:lnSpc>
                <a:spcPct val="80000"/>
              </a:lnSpc>
              <a:defRPr/>
            </a:pPr>
            <a:r>
              <a:rPr lang="en-US" altLang="en-US" sz="2400" dirty="0">
                <a:ea typeface="ＭＳ Ｐゴシック" pitchFamily="34" charset="-128"/>
              </a:rPr>
              <a:t>Challenges.</a:t>
            </a:r>
          </a:p>
          <a:p>
            <a:pPr lvl="1">
              <a:lnSpc>
                <a:spcPct val="80000"/>
              </a:lnSpc>
              <a:defRPr/>
            </a:pPr>
            <a:r>
              <a:rPr lang="en-US" altLang="en-US" sz="2400" dirty="0">
                <a:ea typeface="ＭＳ Ｐゴシック" pitchFamily="34" charset="-128"/>
              </a:rPr>
              <a:t>Community wealth and wellness, education, child and family services.</a:t>
            </a:r>
          </a:p>
          <a:p>
            <a:pPr lvl="1">
              <a:lnSpc>
                <a:spcPct val="80000"/>
              </a:lnSpc>
              <a:defRPr/>
            </a:pPr>
            <a:r>
              <a:rPr lang="en-US" altLang="en-US" sz="2400" dirty="0">
                <a:ea typeface="ＭＳ Ｐゴシック" pitchFamily="34" charset="-128"/>
              </a:rPr>
              <a:t>Treaty and self-government implementation. Capacity.</a:t>
            </a:r>
          </a:p>
          <a:p>
            <a:pPr lvl="1">
              <a:lnSpc>
                <a:spcPct val="80000"/>
              </a:lnSpc>
              <a:defRPr/>
            </a:pPr>
            <a:r>
              <a:rPr lang="en-US" altLang="en-US" sz="2400" dirty="0">
                <a:ea typeface="ＭＳ Ｐゴシック" pitchFamily="34" charset="-128"/>
              </a:rPr>
              <a:t>Reconciliation.</a:t>
            </a:r>
          </a:p>
          <a:p>
            <a:pPr lvl="1">
              <a:lnSpc>
                <a:spcPct val="80000"/>
              </a:lnSpc>
              <a:defRPr/>
            </a:pPr>
            <a:endParaRPr lang="en-US" altLang="en-US" dirty="0">
              <a:ea typeface="ＭＳ Ｐゴシック" pitchFamily="34" charset="-128"/>
            </a:endParaRPr>
          </a:p>
          <a:p>
            <a:pPr eaLnBrk="1" hangingPunct="1">
              <a:lnSpc>
                <a:spcPct val="80000"/>
              </a:lnSpc>
              <a:defRPr/>
            </a:pPr>
            <a:endParaRPr lang="en-US" altLang="en-US" sz="1800" dirty="0">
              <a:ea typeface="ＭＳ Ｐゴシック" pitchFamily="34" charset="-128"/>
            </a:endParaRPr>
          </a:p>
        </p:txBody>
      </p:sp>
      <p:sp>
        <p:nvSpPr>
          <p:cNvPr id="2" name="Slide Number Placeholder 1">
            <a:extLst>
              <a:ext uri="{FF2B5EF4-FFF2-40B4-BE49-F238E27FC236}">
                <a16:creationId xmlns:a16="http://schemas.microsoft.com/office/drawing/2014/main" id="{AC0883BF-D740-1F05-8584-978B343C3233}"/>
              </a:ext>
            </a:extLst>
          </p:cNvPr>
          <p:cNvSpPr>
            <a:spLocks noGrp="1"/>
          </p:cNvSpPr>
          <p:nvPr>
            <p:ph type="sldNum" sz="quarter" idx="12"/>
          </p:nvPr>
        </p:nvSpPr>
        <p:spPr/>
        <p:txBody>
          <a:bodyPr/>
          <a:lstStyle/>
          <a:p>
            <a:fld id="{09B92701-A49A-0149-8602-591FB05A2643}" type="slidenum">
              <a:rPr lang="en-US" altLang="en-US" smtClean="0"/>
              <a:pPr/>
              <a:t>33</a:t>
            </a:fld>
            <a:endParaRPr lang="en-US" altLang="en-US"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24DFDF-4010-A871-7F65-F8BFE4135895}"/>
              </a:ext>
            </a:extLst>
          </p:cNvPr>
          <p:cNvSpPr>
            <a:spLocks noGrp="1"/>
          </p:cNvSpPr>
          <p:nvPr>
            <p:ph type="title"/>
          </p:nvPr>
        </p:nvSpPr>
        <p:spPr/>
        <p:txBody>
          <a:bodyPr/>
          <a:lstStyle/>
          <a:p>
            <a:r>
              <a:rPr lang="en-US" dirty="0"/>
              <a:t>Evolution of AGREEMENTS</a:t>
            </a:r>
          </a:p>
        </p:txBody>
      </p:sp>
      <p:sp>
        <p:nvSpPr>
          <p:cNvPr id="3" name="Content Placeholder 2">
            <a:extLst>
              <a:ext uri="{FF2B5EF4-FFF2-40B4-BE49-F238E27FC236}">
                <a16:creationId xmlns:a16="http://schemas.microsoft.com/office/drawing/2014/main" id="{960CA753-72DE-4B92-F001-0BA0B2E9B822}"/>
              </a:ext>
            </a:extLst>
          </p:cNvPr>
          <p:cNvSpPr>
            <a:spLocks noGrp="1"/>
          </p:cNvSpPr>
          <p:nvPr>
            <p:ph idx="1"/>
          </p:nvPr>
        </p:nvSpPr>
        <p:spPr/>
        <p:txBody>
          <a:bodyPr/>
          <a:lstStyle/>
          <a:p>
            <a:r>
              <a:rPr lang="en-US" dirty="0"/>
              <a:t>Enhancement of federal negotiation mandates.</a:t>
            </a:r>
          </a:p>
          <a:p>
            <a:pPr lvl="1"/>
            <a:r>
              <a:rPr lang="en-US" dirty="0"/>
              <a:t>Repayment of land claim negotiation loans</a:t>
            </a:r>
          </a:p>
          <a:p>
            <a:pPr lvl="1"/>
            <a:r>
              <a:rPr lang="en-US" dirty="0"/>
              <a:t>New predictability (certainty) model, period reviews + section 87 </a:t>
            </a:r>
          </a:p>
          <a:p>
            <a:r>
              <a:rPr lang="en-US" dirty="0"/>
              <a:t>New court decisions.  </a:t>
            </a:r>
          </a:p>
          <a:p>
            <a:pPr lvl="1"/>
            <a:r>
              <a:rPr lang="en-US" dirty="0"/>
              <a:t>Law of consultation.</a:t>
            </a:r>
          </a:p>
        </p:txBody>
      </p:sp>
      <p:sp>
        <p:nvSpPr>
          <p:cNvPr id="4" name="Slide Number Placeholder 3">
            <a:extLst>
              <a:ext uri="{FF2B5EF4-FFF2-40B4-BE49-F238E27FC236}">
                <a16:creationId xmlns:a16="http://schemas.microsoft.com/office/drawing/2014/main" id="{94EBF040-BCAA-894D-4A9E-6D33ED2E2A34}"/>
              </a:ext>
            </a:extLst>
          </p:cNvPr>
          <p:cNvSpPr>
            <a:spLocks noGrp="1"/>
          </p:cNvSpPr>
          <p:nvPr>
            <p:ph type="sldNum" sz="quarter" idx="12"/>
          </p:nvPr>
        </p:nvSpPr>
        <p:spPr/>
        <p:txBody>
          <a:bodyPr/>
          <a:lstStyle/>
          <a:p>
            <a:fld id="{09B92701-A49A-0149-8602-591FB05A2643}" type="slidenum">
              <a:rPr lang="en-US" altLang="en-US" smtClean="0"/>
              <a:pPr/>
              <a:t>34</a:t>
            </a:fld>
            <a:endParaRPr lang="en-US" altLang="en-US" dirty="0"/>
          </a:p>
        </p:txBody>
      </p:sp>
    </p:spTree>
    <p:extLst>
      <p:ext uri="{BB962C8B-B14F-4D97-AF65-F5344CB8AC3E}">
        <p14:creationId xmlns:p14="http://schemas.microsoft.com/office/powerpoint/2010/main" val="17593875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E0185B-97A4-344D-335E-A44D774118D6}"/>
              </a:ext>
            </a:extLst>
          </p:cNvPr>
          <p:cNvSpPr>
            <a:spLocks noGrp="1"/>
          </p:cNvSpPr>
          <p:nvPr>
            <p:ph type="title"/>
          </p:nvPr>
        </p:nvSpPr>
        <p:spPr>
          <a:xfrm>
            <a:off x="1603122" y="548680"/>
            <a:ext cx="5937755" cy="1188720"/>
          </a:xfrm>
        </p:spPr>
        <p:txBody>
          <a:bodyPr/>
          <a:lstStyle/>
          <a:p>
            <a:r>
              <a:rPr lang="en-US" dirty="0"/>
              <a:t>Questions + comments</a:t>
            </a:r>
          </a:p>
        </p:txBody>
      </p:sp>
      <p:sp>
        <p:nvSpPr>
          <p:cNvPr id="3" name="Content Placeholder 2">
            <a:extLst>
              <a:ext uri="{FF2B5EF4-FFF2-40B4-BE49-F238E27FC236}">
                <a16:creationId xmlns:a16="http://schemas.microsoft.com/office/drawing/2014/main" id="{E1559284-62B1-5319-0393-3064F727BF00}"/>
              </a:ext>
            </a:extLst>
          </p:cNvPr>
          <p:cNvSpPr>
            <a:spLocks noGrp="1"/>
          </p:cNvSpPr>
          <p:nvPr>
            <p:ph idx="1"/>
          </p:nvPr>
        </p:nvSpPr>
        <p:spPr>
          <a:xfrm>
            <a:off x="2195736" y="2924944"/>
            <a:ext cx="5204048" cy="2807179"/>
          </a:xfrm>
        </p:spPr>
        <p:txBody>
          <a:bodyPr>
            <a:normAutofit/>
          </a:bodyPr>
          <a:lstStyle/>
          <a:p>
            <a:pPr marL="0" indent="0">
              <a:buNone/>
            </a:pPr>
            <a:r>
              <a:rPr lang="en-US" sz="3200" dirty="0"/>
              <a:t>DARYN R. LEAS</a:t>
            </a:r>
          </a:p>
          <a:p>
            <a:endParaRPr lang="en-US" sz="1800" dirty="0"/>
          </a:p>
          <a:p>
            <a:pPr marL="0" indent="0">
              <a:spcBef>
                <a:spcPts val="0"/>
              </a:spcBef>
              <a:buNone/>
            </a:pPr>
            <a:r>
              <a:rPr lang="en-US" sz="1700" dirty="0"/>
              <a:t>Barrister + Solicitor</a:t>
            </a:r>
          </a:p>
          <a:p>
            <a:pPr marL="0" indent="0">
              <a:spcBef>
                <a:spcPts val="0"/>
              </a:spcBef>
              <a:buNone/>
            </a:pPr>
            <a:r>
              <a:rPr lang="en-US" sz="1700" dirty="0"/>
              <a:t>51 – 3597 Malsum Drive</a:t>
            </a:r>
          </a:p>
          <a:p>
            <a:pPr marL="0" indent="0">
              <a:spcBef>
                <a:spcPts val="0"/>
              </a:spcBef>
              <a:buNone/>
            </a:pPr>
            <a:r>
              <a:rPr lang="en-US" sz="1700" dirty="0"/>
              <a:t>North Vancouver, British Columbia  V7G 0B2</a:t>
            </a:r>
          </a:p>
          <a:p>
            <a:pPr>
              <a:spcBef>
                <a:spcPts val="0"/>
              </a:spcBef>
            </a:pPr>
            <a:endParaRPr lang="en-US" sz="1700" dirty="0"/>
          </a:p>
          <a:p>
            <a:pPr marL="0" indent="0">
              <a:spcBef>
                <a:spcPts val="0"/>
              </a:spcBef>
              <a:buNone/>
            </a:pPr>
            <a:r>
              <a:rPr lang="en-US" sz="1700" dirty="0">
                <a:solidFill>
                  <a:srgbClr val="FFFF00"/>
                </a:solidFill>
                <a:hlinkClick r:id="rId2">
                  <a:extLst>
                    <a:ext uri="{A12FA001-AC4F-418D-AE19-62706E023703}">
                      <ahyp:hlinkClr xmlns:ahyp="http://schemas.microsoft.com/office/drawing/2018/hyperlinkcolor" val="tx"/>
                    </a:ext>
                  </a:extLst>
                </a:hlinkClick>
              </a:rPr>
              <a:t>daryn.leas@me.com</a:t>
            </a:r>
            <a:endParaRPr lang="en-US" sz="1700" dirty="0">
              <a:solidFill>
                <a:srgbClr val="FFFF00"/>
              </a:solidFill>
            </a:endParaRPr>
          </a:p>
          <a:p>
            <a:pPr marL="0" indent="0">
              <a:spcBef>
                <a:spcPts val="0"/>
              </a:spcBef>
              <a:buNone/>
            </a:pPr>
            <a:r>
              <a:rPr lang="en-US" sz="1700" dirty="0"/>
              <a:t>604.353.2325</a:t>
            </a:r>
          </a:p>
          <a:p>
            <a:endParaRPr lang="en-US" dirty="0"/>
          </a:p>
        </p:txBody>
      </p:sp>
      <p:sp>
        <p:nvSpPr>
          <p:cNvPr id="4" name="Slide Number Placeholder 3">
            <a:extLst>
              <a:ext uri="{FF2B5EF4-FFF2-40B4-BE49-F238E27FC236}">
                <a16:creationId xmlns:a16="http://schemas.microsoft.com/office/drawing/2014/main" id="{CC975AA1-3CBB-D376-5C4B-BEED23F6B9E4}"/>
              </a:ext>
            </a:extLst>
          </p:cNvPr>
          <p:cNvSpPr>
            <a:spLocks noGrp="1"/>
          </p:cNvSpPr>
          <p:nvPr>
            <p:ph type="sldNum" sz="quarter" idx="12"/>
          </p:nvPr>
        </p:nvSpPr>
        <p:spPr/>
        <p:txBody>
          <a:bodyPr/>
          <a:lstStyle/>
          <a:p>
            <a:fld id="{09B92701-A49A-0149-8602-591FB05A2643}" type="slidenum">
              <a:rPr lang="en-US" altLang="en-US" smtClean="0"/>
              <a:pPr/>
              <a:t>35</a:t>
            </a:fld>
            <a:endParaRPr lang="en-US" altLang="en-US" dirty="0"/>
          </a:p>
        </p:txBody>
      </p:sp>
    </p:spTree>
    <p:extLst>
      <p:ext uri="{BB962C8B-B14F-4D97-AF65-F5344CB8AC3E}">
        <p14:creationId xmlns:p14="http://schemas.microsoft.com/office/powerpoint/2010/main" val="42334823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CCC10D-591D-2B88-89AA-D3CBECF1B77F}"/>
              </a:ext>
            </a:extLst>
          </p:cNvPr>
          <p:cNvSpPr>
            <a:spLocks noGrp="1"/>
          </p:cNvSpPr>
          <p:nvPr>
            <p:ph type="title"/>
          </p:nvPr>
        </p:nvSpPr>
        <p:spPr>
          <a:xfrm>
            <a:off x="755576" y="476672"/>
            <a:ext cx="7632848" cy="1188720"/>
          </a:xfrm>
        </p:spPr>
        <p:txBody>
          <a:bodyPr>
            <a:normAutofit/>
          </a:bodyPr>
          <a:lstStyle/>
          <a:p>
            <a:r>
              <a:rPr lang="en-US" sz="3600" dirty="0"/>
              <a:t>Historic treaties</a:t>
            </a:r>
          </a:p>
        </p:txBody>
      </p:sp>
      <p:sp>
        <p:nvSpPr>
          <p:cNvPr id="3" name="Content Placeholder 2">
            <a:extLst>
              <a:ext uri="{FF2B5EF4-FFF2-40B4-BE49-F238E27FC236}">
                <a16:creationId xmlns:a16="http://schemas.microsoft.com/office/drawing/2014/main" id="{FD9596DB-0710-240C-3A17-96A0010461C0}"/>
              </a:ext>
            </a:extLst>
          </p:cNvPr>
          <p:cNvSpPr>
            <a:spLocks noGrp="1"/>
          </p:cNvSpPr>
          <p:nvPr>
            <p:ph idx="1"/>
          </p:nvPr>
        </p:nvSpPr>
        <p:spPr>
          <a:xfrm>
            <a:off x="539552" y="1916832"/>
            <a:ext cx="8136904" cy="4301088"/>
          </a:xfrm>
        </p:spPr>
        <p:txBody>
          <a:bodyPr>
            <a:normAutofit/>
          </a:bodyPr>
          <a:lstStyle/>
          <a:p>
            <a:r>
              <a:rPr lang="en-US" dirty="0"/>
              <a:t>1701 to 1923: 70 historical treaties that form the basis of a relationship between the Crown and 364 First Nations in Canada.</a:t>
            </a:r>
          </a:p>
          <a:p>
            <a:pPr lvl="1"/>
            <a:r>
              <a:rPr lang="en-US" sz="1800" dirty="0"/>
              <a:t>Treaties of Peace and Neutrality: 1701-760.</a:t>
            </a:r>
          </a:p>
          <a:p>
            <a:pPr lvl="1"/>
            <a:r>
              <a:rPr lang="en-US" sz="1800" dirty="0"/>
              <a:t>Peace and Friendship Treaties: 1725-1779.</a:t>
            </a:r>
          </a:p>
          <a:p>
            <a:pPr lvl="1"/>
            <a:r>
              <a:rPr lang="en-US" sz="1800" dirty="0"/>
              <a:t>Upper Canada Land Surrenders and the William Treaties: 1764-1862/1923</a:t>
            </a:r>
          </a:p>
          <a:p>
            <a:pPr lvl="1"/>
            <a:r>
              <a:rPr lang="en-US" sz="1800" dirty="0"/>
              <a:t>Robinson Treaties and Douglas Treaties: 1850-1854.</a:t>
            </a:r>
          </a:p>
          <a:p>
            <a:pPr lvl="1"/>
            <a:r>
              <a:rPr lang="en-US" sz="1800" dirty="0"/>
              <a:t>The Number Treaties: 1871-1921.</a:t>
            </a:r>
          </a:p>
        </p:txBody>
      </p:sp>
      <p:sp>
        <p:nvSpPr>
          <p:cNvPr id="4" name="Slide Number Placeholder 3">
            <a:extLst>
              <a:ext uri="{FF2B5EF4-FFF2-40B4-BE49-F238E27FC236}">
                <a16:creationId xmlns:a16="http://schemas.microsoft.com/office/drawing/2014/main" id="{372A8EB5-AB42-BDA8-38C9-3A61ADE26796}"/>
              </a:ext>
            </a:extLst>
          </p:cNvPr>
          <p:cNvSpPr>
            <a:spLocks noGrp="1"/>
          </p:cNvSpPr>
          <p:nvPr>
            <p:ph type="sldNum" sz="quarter" idx="12"/>
          </p:nvPr>
        </p:nvSpPr>
        <p:spPr/>
        <p:txBody>
          <a:bodyPr/>
          <a:lstStyle/>
          <a:p>
            <a:fld id="{09B92701-A49A-0149-8602-591FB05A2643}" type="slidenum">
              <a:rPr lang="en-US" altLang="en-US" smtClean="0"/>
              <a:pPr/>
              <a:t>4</a:t>
            </a:fld>
            <a:endParaRPr lang="en-US" altLang="en-US" dirty="0"/>
          </a:p>
        </p:txBody>
      </p:sp>
    </p:spTree>
    <p:extLst>
      <p:ext uri="{BB962C8B-B14F-4D97-AF65-F5344CB8AC3E}">
        <p14:creationId xmlns:p14="http://schemas.microsoft.com/office/powerpoint/2010/main" val="39422386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39E92B-FCF1-65D3-3F11-4D158FF79FFF}"/>
              </a:ext>
            </a:extLst>
          </p:cNvPr>
          <p:cNvSpPr>
            <a:spLocks noGrp="1"/>
          </p:cNvSpPr>
          <p:nvPr>
            <p:ph type="title"/>
          </p:nvPr>
        </p:nvSpPr>
        <p:spPr>
          <a:xfrm>
            <a:off x="1603122" y="523612"/>
            <a:ext cx="5937755" cy="1188720"/>
          </a:xfrm>
        </p:spPr>
        <p:txBody>
          <a:bodyPr/>
          <a:lstStyle/>
          <a:p>
            <a:r>
              <a:rPr lang="en-US" dirty="0"/>
              <a:t>Modern treaties</a:t>
            </a:r>
          </a:p>
        </p:txBody>
      </p:sp>
      <p:sp>
        <p:nvSpPr>
          <p:cNvPr id="3" name="Content Placeholder 2">
            <a:extLst>
              <a:ext uri="{FF2B5EF4-FFF2-40B4-BE49-F238E27FC236}">
                <a16:creationId xmlns:a16="http://schemas.microsoft.com/office/drawing/2014/main" id="{117314F1-BBF5-84E7-186C-FB959B273E2D}"/>
              </a:ext>
            </a:extLst>
          </p:cNvPr>
          <p:cNvSpPr>
            <a:spLocks noGrp="1"/>
          </p:cNvSpPr>
          <p:nvPr>
            <p:ph idx="1"/>
          </p:nvPr>
        </p:nvSpPr>
        <p:spPr>
          <a:xfrm>
            <a:off x="683568" y="1988840"/>
            <a:ext cx="7848872" cy="4345548"/>
          </a:xfrm>
        </p:spPr>
        <p:txBody>
          <a:bodyPr>
            <a:normAutofit/>
          </a:bodyPr>
          <a:lstStyle/>
          <a:p>
            <a:r>
              <a:rPr lang="en-US" sz="2800" dirty="0"/>
              <a:t>The SCC’s </a:t>
            </a:r>
            <a:r>
              <a:rPr lang="en-US" sz="2800" i="1" dirty="0"/>
              <a:t>Calder</a:t>
            </a:r>
            <a:r>
              <a:rPr lang="en-US" sz="2800" dirty="0"/>
              <a:t> decision in 1973 ushered in the modern treaty era.</a:t>
            </a:r>
          </a:p>
          <a:p>
            <a:r>
              <a:rPr lang="en-US" sz="2800" dirty="0"/>
              <a:t>First modern treaty was the James Bay and Northern Quebec Agreement in 1975.</a:t>
            </a:r>
          </a:p>
          <a:p>
            <a:r>
              <a:rPr lang="en-US" sz="2800" dirty="0"/>
              <a:t>26 modern treaties with Indigenous groups in Canada, including 18 that have self-government provisions or associated self-government agreements.</a:t>
            </a:r>
          </a:p>
          <a:p>
            <a:pPr lvl="1"/>
            <a:r>
              <a:rPr lang="en-US" sz="2800" dirty="0"/>
              <a:t>11 self-government agreements in the Yukon.</a:t>
            </a:r>
          </a:p>
          <a:p>
            <a:pPr marL="228600" lvl="1" indent="0">
              <a:buNone/>
            </a:pPr>
            <a:endParaRPr lang="en-US" dirty="0"/>
          </a:p>
        </p:txBody>
      </p:sp>
      <p:sp>
        <p:nvSpPr>
          <p:cNvPr id="4" name="Slide Number Placeholder 3">
            <a:extLst>
              <a:ext uri="{FF2B5EF4-FFF2-40B4-BE49-F238E27FC236}">
                <a16:creationId xmlns:a16="http://schemas.microsoft.com/office/drawing/2014/main" id="{7024C544-1D22-3A7B-7218-8D7331FE1552}"/>
              </a:ext>
            </a:extLst>
          </p:cNvPr>
          <p:cNvSpPr>
            <a:spLocks noGrp="1"/>
          </p:cNvSpPr>
          <p:nvPr>
            <p:ph type="sldNum" sz="quarter" idx="12"/>
          </p:nvPr>
        </p:nvSpPr>
        <p:spPr/>
        <p:txBody>
          <a:bodyPr/>
          <a:lstStyle/>
          <a:p>
            <a:fld id="{09B92701-A49A-0149-8602-591FB05A2643}" type="slidenum">
              <a:rPr lang="en-US" altLang="en-US" smtClean="0"/>
              <a:pPr/>
              <a:t>5</a:t>
            </a:fld>
            <a:endParaRPr lang="en-US" altLang="en-US" dirty="0"/>
          </a:p>
        </p:txBody>
      </p:sp>
    </p:spTree>
    <p:extLst>
      <p:ext uri="{BB962C8B-B14F-4D97-AF65-F5344CB8AC3E}">
        <p14:creationId xmlns:p14="http://schemas.microsoft.com/office/powerpoint/2010/main" val="1192321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01979D-705F-0551-76A9-FA07C3AFFC74}"/>
              </a:ext>
            </a:extLst>
          </p:cNvPr>
          <p:cNvSpPr>
            <a:spLocks noGrp="1"/>
          </p:cNvSpPr>
          <p:nvPr>
            <p:ph type="title"/>
          </p:nvPr>
        </p:nvSpPr>
        <p:spPr>
          <a:xfrm>
            <a:off x="1606814" y="404663"/>
            <a:ext cx="5937755" cy="1188720"/>
          </a:xfrm>
        </p:spPr>
        <p:txBody>
          <a:bodyPr/>
          <a:lstStyle/>
          <a:p>
            <a:r>
              <a:rPr lang="en-US" dirty="0"/>
              <a:t>Purpose of treaties</a:t>
            </a:r>
          </a:p>
        </p:txBody>
      </p:sp>
      <p:sp>
        <p:nvSpPr>
          <p:cNvPr id="3" name="Content Placeholder 2">
            <a:extLst>
              <a:ext uri="{FF2B5EF4-FFF2-40B4-BE49-F238E27FC236}">
                <a16:creationId xmlns:a16="http://schemas.microsoft.com/office/drawing/2014/main" id="{AC8FC16C-616A-7558-964A-DEF20E8AE0A2}"/>
              </a:ext>
            </a:extLst>
          </p:cNvPr>
          <p:cNvSpPr>
            <a:spLocks noGrp="1"/>
          </p:cNvSpPr>
          <p:nvPr>
            <p:ph idx="1"/>
          </p:nvPr>
        </p:nvSpPr>
        <p:spPr>
          <a:xfrm>
            <a:off x="611560" y="1844823"/>
            <a:ext cx="7994312" cy="4608513"/>
          </a:xfrm>
        </p:spPr>
        <p:txBody>
          <a:bodyPr>
            <a:normAutofit fontScale="92500" lnSpcReduction="10000"/>
          </a:bodyPr>
          <a:lstStyle/>
          <a:p>
            <a:pPr marL="0" indent="0">
              <a:buNone/>
            </a:pPr>
            <a:r>
              <a:rPr lang="en-CA" sz="1800" dirty="0">
                <a:solidFill>
                  <a:schemeClr val="tx1"/>
                </a:solidFill>
                <a:effectLst/>
                <a:ea typeface="Times New Roman" panose="02020603050405020304" pitchFamily="18" charset="0"/>
                <a:cs typeface="Times New Roman" panose="02020603050405020304" pitchFamily="18" charset="0"/>
              </a:rPr>
              <a:t>“The reconciliation of Aboriginal and non-Aboriginal Canadians in a mutually respectful long-term relationship is the grand purpose of s. 35 of the </a:t>
            </a:r>
            <a:r>
              <a:rPr lang="en-CA" sz="1800" i="1" dirty="0">
                <a:solidFill>
                  <a:schemeClr val="tx1"/>
                </a:solidFill>
                <a:effectLst/>
                <a:ea typeface="Times New Roman" panose="02020603050405020304" pitchFamily="18" charset="0"/>
                <a:cs typeface="Times New Roman" panose="02020603050405020304" pitchFamily="18" charset="0"/>
              </a:rPr>
              <a:t>Constitution Act, 1982</a:t>
            </a:r>
            <a:r>
              <a:rPr lang="en-CA" sz="1800" dirty="0">
                <a:solidFill>
                  <a:schemeClr val="tx1"/>
                </a:solidFill>
                <a:effectLst/>
                <a:ea typeface="Times New Roman" panose="02020603050405020304" pitchFamily="18" charset="0"/>
                <a:cs typeface="Times New Roman" panose="02020603050405020304" pitchFamily="18" charset="0"/>
              </a:rPr>
              <a:t>.  The modern treaties, including those at issue here, attempt to further the objective of reconciliation not only by addressing grievances over the land claims but by creating the legal basis to foster a positive long-term relationship between Aboriginal and non-Aboriginal communities.  Thoughtful administration of the treaty will help manage, even if it fails to eliminate, some of the misunderstandings and grievances that have characterized the past.  Still, as the facts of this case show, the treaty will not accomplish its purpose if it is interpreted by territorial officials in an ungenerous manner or as if it were an everyday commercial contract.  The treaty is as much about building relationships as it is about the settlement of ancient grievances.  The future is more important than the past.  A canoeist who hopes to make progress faces forwards, not backwards.” [para. 10]</a:t>
            </a:r>
          </a:p>
          <a:p>
            <a:pPr marL="0" indent="0">
              <a:buNone/>
            </a:pPr>
            <a:r>
              <a:rPr lang="en-CA" b="0" i="0" u="none" strike="noStrike" dirty="0">
                <a:solidFill>
                  <a:schemeClr val="tx1"/>
                </a:solidFill>
                <a:effectLst/>
              </a:rPr>
              <a:t>“To allow one party to renege unilaterally on its constitutional undertaking by superimposing further rights and obligations relating to matters already provided for in the treaty could result in a paternalistic legal contempt, compromise the national treaty negotiation process and frustrate </a:t>
            </a:r>
            <a:r>
              <a:rPr lang="en-CA" b="0" i="0" u="none" strike="noStrike" dirty="0">
                <a:solidFill>
                  <a:srgbClr val="FFFF00"/>
                </a:solidFill>
                <a:effectLst/>
              </a:rPr>
              <a:t>the ultimate objective of reconciliation</a:t>
            </a:r>
            <a:r>
              <a:rPr lang="en-CA" b="0" i="0" u="none" strike="noStrike" dirty="0">
                <a:solidFill>
                  <a:schemeClr val="tx1"/>
                </a:solidFill>
                <a:effectLst/>
              </a:rPr>
              <a:t>.” [para. 107]</a:t>
            </a:r>
          </a:p>
          <a:p>
            <a:pPr marL="0" indent="0">
              <a:buNone/>
            </a:pPr>
            <a:r>
              <a:rPr lang="en-CA" i="1" dirty="0">
                <a:solidFill>
                  <a:schemeClr val="tx1"/>
                </a:solidFill>
              </a:rPr>
              <a:t>Beckman v. Little Salmon/Carmacks First Nation, </a:t>
            </a:r>
            <a:r>
              <a:rPr lang="en-CA" dirty="0">
                <a:solidFill>
                  <a:schemeClr val="tx1"/>
                </a:solidFill>
              </a:rPr>
              <a:t>[2010] S.C.R. 103</a:t>
            </a:r>
            <a:endParaRPr lang="en-CA" b="0" i="0" u="none" strike="noStrike" dirty="0">
              <a:solidFill>
                <a:schemeClr val="tx1"/>
              </a:solidFill>
              <a:effectLst/>
            </a:endParaRPr>
          </a:p>
          <a:p>
            <a:pPr marL="0" indent="0">
              <a:buNone/>
            </a:pPr>
            <a:endParaRPr lang="en-CA" sz="1800" dirty="0">
              <a:solidFill>
                <a:srgbClr val="000000"/>
              </a:solidFill>
              <a:effectLst/>
              <a:latin typeface="Aptos" panose="020B0004020202020204" pitchFamily="34" charset="0"/>
              <a:ea typeface="Times New Roman" panose="02020603050405020304" pitchFamily="18" charset="0"/>
              <a:cs typeface="Times New Roman" panose="02020603050405020304" pitchFamily="18" charset="0"/>
            </a:endParaRPr>
          </a:p>
          <a:p>
            <a:pPr marL="0" indent="0">
              <a:buNone/>
            </a:pPr>
            <a:endParaRPr lang="en-CA" sz="1800" dirty="0">
              <a:effectLst/>
              <a:latin typeface="Aptos" panose="020B0004020202020204" pitchFamily="34" charset="0"/>
              <a:ea typeface="Times New Roman" panose="02020603050405020304" pitchFamily="18" charset="0"/>
              <a:cs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1DF62052-6A02-E056-DF4A-CD63A295D910}"/>
              </a:ext>
            </a:extLst>
          </p:cNvPr>
          <p:cNvSpPr>
            <a:spLocks noGrp="1"/>
          </p:cNvSpPr>
          <p:nvPr>
            <p:ph type="sldNum" sz="quarter" idx="12"/>
          </p:nvPr>
        </p:nvSpPr>
        <p:spPr/>
        <p:txBody>
          <a:bodyPr/>
          <a:lstStyle/>
          <a:p>
            <a:fld id="{09B92701-A49A-0149-8602-591FB05A2643}" type="slidenum">
              <a:rPr lang="en-US" altLang="en-US" smtClean="0"/>
              <a:pPr/>
              <a:t>6</a:t>
            </a:fld>
            <a:endParaRPr lang="en-US" altLang="en-US" dirty="0"/>
          </a:p>
        </p:txBody>
      </p:sp>
    </p:spTree>
    <p:extLst>
      <p:ext uri="{BB962C8B-B14F-4D97-AF65-F5344CB8AC3E}">
        <p14:creationId xmlns:p14="http://schemas.microsoft.com/office/powerpoint/2010/main" val="30949897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a:extLst>
              <a:ext uri="{FF2B5EF4-FFF2-40B4-BE49-F238E27FC236}">
                <a16:creationId xmlns:a16="http://schemas.microsoft.com/office/drawing/2014/main" id="{EA3169E7-E5CA-302D-7F53-A1A86E658A2F}"/>
              </a:ext>
            </a:extLst>
          </p:cNvPr>
          <p:cNvSpPr>
            <a:spLocks noGrp="1" noRot="1" noChangeArrowheads="1"/>
          </p:cNvSpPr>
          <p:nvPr>
            <p:ph type="title"/>
          </p:nvPr>
        </p:nvSpPr>
        <p:spPr>
          <a:xfrm>
            <a:off x="1606045" y="332656"/>
            <a:ext cx="5937755" cy="1188720"/>
          </a:xfrm>
        </p:spPr>
        <p:txBody>
          <a:bodyPr/>
          <a:lstStyle/>
          <a:p>
            <a:pPr eaLnBrk="1" hangingPunct="1">
              <a:defRPr/>
            </a:pPr>
            <a:r>
              <a:rPr lang="en-US" altLang="en-US" dirty="0">
                <a:ea typeface="ＭＳ Ｐゴシック" charset="-128"/>
              </a:rPr>
              <a:t>Pre-treaty yukon</a:t>
            </a:r>
          </a:p>
        </p:txBody>
      </p:sp>
      <p:sp>
        <p:nvSpPr>
          <p:cNvPr id="11267" name="Rectangle 3">
            <a:extLst>
              <a:ext uri="{FF2B5EF4-FFF2-40B4-BE49-F238E27FC236}">
                <a16:creationId xmlns:a16="http://schemas.microsoft.com/office/drawing/2014/main" id="{107696F3-338B-2488-C82F-8E39ADB5870B}"/>
              </a:ext>
            </a:extLst>
          </p:cNvPr>
          <p:cNvSpPr>
            <a:spLocks noGrp="1" noRot="1" noChangeArrowheads="1"/>
          </p:cNvSpPr>
          <p:nvPr>
            <p:ph idx="1"/>
          </p:nvPr>
        </p:nvSpPr>
        <p:spPr>
          <a:xfrm>
            <a:off x="467544" y="1639062"/>
            <a:ext cx="8208912" cy="4886282"/>
          </a:xfrm>
        </p:spPr>
        <p:txBody>
          <a:bodyPr>
            <a:normAutofit fontScale="92500" lnSpcReduction="10000"/>
          </a:bodyPr>
          <a:lstStyle/>
          <a:p>
            <a:pPr eaLnBrk="1" hangingPunct="1">
              <a:lnSpc>
                <a:spcPct val="90000"/>
              </a:lnSpc>
              <a:buFont typeface="Wingdings" charset="2"/>
              <a:buChar char="§"/>
              <a:defRPr/>
            </a:pPr>
            <a:r>
              <a:rPr lang="en-US" sz="2000" dirty="0">
                <a:effectLst/>
                <a:ea typeface="Times New Roman" panose="02020603050405020304" pitchFamily="18" charset="0"/>
              </a:rPr>
              <a:t>Prior to the Klondike Gold Rush, a handful of prospectors, trappers and traders lived and traveled through the Yukon and their contact with the YFNs was minimal</a:t>
            </a:r>
            <a:r>
              <a:rPr lang="en-CA" sz="2000" dirty="0">
                <a:ea typeface="Times New Roman" panose="02020603050405020304" pitchFamily="18" charset="0"/>
              </a:rPr>
              <a:t>.</a:t>
            </a:r>
          </a:p>
          <a:p>
            <a:pPr eaLnBrk="1" hangingPunct="1">
              <a:lnSpc>
                <a:spcPct val="90000"/>
              </a:lnSpc>
              <a:buFont typeface="Wingdings" charset="2"/>
              <a:buChar char="§"/>
              <a:defRPr/>
            </a:pPr>
            <a:r>
              <a:rPr lang="en-CA" sz="2000" dirty="0">
                <a:effectLst/>
                <a:ea typeface="Times New Roman" panose="02020603050405020304" pitchFamily="18" charset="0"/>
              </a:rPr>
              <a:t>I</a:t>
            </a:r>
            <a:r>
              <a:rPr lang="en-US" sz="2000" dirty="0">
                <a:effectLst/>
                <a:ea typeface="Times New Roman" panose="02020603050405020304" pitchFamily="18" charset="0"/>
              </a:rPr>
              <a:t>mpact of the Klondike Gold Rush in 1898 was severe but short-lived and localized for the most part</a:t>
            </a:r>
            <a:r>
              <a:rPr lang="en-CA" sz="2000" dirty="0">
                <a:ea typeface="Times New Roman" panose="02020603050405020304" pitchFamily="18" charset="0"/>
              </a:rPr>
              <a:t>.  Disease. Displacement.  Impacts to water and salmon and fish.  Wildlife was overhunted. Forests were clearcut.  Most left by 1905.</a:t>
            </a:r>
          </a:p>
          <a:p>
            <a:pPr eaLnBrk="1" hangingPunct="1">
              <a:lnSpc>
                <a:spcPct val="90000"/>
              </a:lnSpc>
              <a:buFont typeface="Wingdings" charset="2"/>
              <a:buChar char="§"/>
              <a:defRPr/>
            </a:pPr>
            <a:r>
              <a:rPr lang="en-CA" sz="2000" dirty="0">
                <a:ea typeface="Times New Roman" panose="02020603050405020304" pitchFamily="18" charset="0"/>
              </a:rPr>
              <a:t>Presence of public government was minimal, but churches arrived.  The first residential school opened in 1911 in Carcross.</a:t>
            </a:r>
          </a:p>
          <a:p>
            <a:pPr eaLnBrk="1" hangingPunct="1">
              <a:lnSpc>
                <a:spcPct val="90000"/>
              </a:lnSpc>
              <a:buFont typeface="Wingdings" charset="2"/>
              <a:buChar char="§"/>
              <a:defRPr/>
            </a:pPr>
            <a:r>
              <a:rPr lang="en-CA" altLang="en-US" sz="2000" dirty="0">
                <a:ea typeface="ＭＳ Ｐゴシック" charset="-128"/>
              </a:rPr>
              <a:t>Alaska Highway in 1942.</a:t>
            </a:r>
          </a:p>
          <a:p>
            <a:pPr>
              <a:lnSpc>
                <a:spcPct val="90000"/>
              </a:lnSpc>
              <a:buFont typeface="Wingdings" charset="2"/>
              <a:buChar char="§"/>
              <a:defRPr/>
            </a:pPr>
            <a:r>
              <a:rPr lang="en-CA" altLang="en-US" sz="2000" dirty="0">
                <a:ea typeface="ＭＳ Ｐゴシック" charset="-128"/>
              </a:rPr>
              <a:t>Large-scale mines, hydro-developments, etc. built in 1950s-60s.</a:t>
            </a:r>
          </a:p>
          <a:p>
            <a:pPr eaLnBrk="1" hangingPunct="1">
              <a:lnSpc>
                <a:spcPct val="90000"/>
              </a:lnSpc>
              <a:buFont typeface="Wingdings" charset="2"/>
              <a:buChar char="§"/>
              <a:defRPr/>
            </a:pPr>
            <a:r>
              <a:rPr lang="en-CA" altLang="en-US" sz="2000" dirty="0">
                <a:ea typeface="ＭＳ Ｐゴシック" charset="-128"/>
              </a:rPr>
              <a:t>New roads in the 1960s.  Steamboat industry declined.  Traditional communities relocated to new roads.</a:t>
            </a:r>
          </a:p>
          <a:p>
            <a:pPr eaLnBrk="1" hangingPunct="1">
              <a:lnSpc>
                <a:spcPct val="90000"/>
              </a:lnSpc>
              <a:buFont typeface="Wingdings" charset="2"/>
              <a:buChar char="§"/>
              <a:defRPr/>
            </a:pPr>
            <a:r>
              <a:rPr lang="en-CA" altLang="en-US" sz="2000" dirty="0">
                <a:ea typeface="ＭＳ Ｐゴシック" charset="-128"/>
              </a:rPr>
              <a:t>YFN citizens were not benefitting from these developments.  Left traplines and life on the land for menial employment, such as line-cutting, staking, etc.  Poverty.  Limited opportunities.  Marginalized politically.  No control over their communities or lives.</a:t>
            </a:r>
          </a:p>
          <a:p>
            <a:pPr eaLnBrk="1" hangingPunct="1">
              <a:lnSpc>
                <a:spcPct val="90000"/>
              </a:lnSpc>
              <a:buFont typeface="Wingdings" charset="2"/>
              <a:buChar char="§"/>
              <a:defRPr/>
            </a:pPr>
            <a:endParaRPr lang="en-US" altLang="en-US" dirty="0">
              <a:ea typeface="ＭＳ Ｐゴシック" charset="-128"/>
            </a:endParaRPr>
          </a:p>
        </p:txBody>
      </p:sp>
      <p:sp>
        <p:nvSpPr>
          <p:cNvPr id="2" name="Slide Number Placeholder 1">
            <a:extLst>
              <a:ext uri="{FF2B5EF4-FFF2-40B4-BE49-F238E27FC236}">
                <a16:creationId xmlns:a16="http://schemas.microsoft.com/office/drawing/2014/main" id="{4CF30B91-A641-6B8B-1311-B2446C0C4E83}"/>
              </a:ext>
            </a:extLst>
          </p:cNvPr>
          <p:cNvSpPr>
            <a:spLocks noGrp="1"/>
          </p:cNvSpPr>
          <p:nvPr>
            <p:ph type="sldNum" sz="quarter" idx="12"/>
          </p:nvPr>
        </p:nvSpPr>
        <p:spPr/>
        <p:txBody>
          <a:bodyPr/>
          <a:lstStyle/>
          <a:p>
            <a:fld id="{09B92701-A49A-0149-8602-591FB05A2643}" type="slidenum">
              <a:rPr lang="en-US" altLang="en-US" smtClean="0"/>
              <a:pPr/>
              <a:t>7</a:t>
            </a:fld>
            <a:endParaRPr lang="en-US" alt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DBF10-60B9-1C63-7551-C3E93418F3EC}"/>
              </a:ext>
            </a:extLst>
          </p:cNvPr>
          <p:cNvSpPr>
            <a:spLocks noGrp="1"/>
          </p:cNvSpPr>
          <p:nvPr>
            <p:ph type="title"/>
          </p:nvPr>
        </p:nvSpPr>
        <p:spPr>
          <a:xfrm>
            <a:off x="1606045" y="533475"/>
            <a:ext cx="5937755" cy="1188720"/>
          </a:xfrm>
        </p:spPr>
        <p:txBody>
          <a:bodyPr/>
          <a:lstStyle/>
          <a:p>
            <a:r>
              <a:rPr lang="en-US" dirty="0"/>
              <a:t>A vision for a settlement</a:t>
            </a:r>
          </a:p>
        </p:txBody>
      </p:sp>
      <p:sp>
        <p:nvSpPr>
          <p:cNvPr id="3" name="Content Placeholder 2">
            <a:extLst>
              <a:ext uri="{FF2B5EF4-FFF2-40B4-BE49-F238E27FC236}">
                <a16:creationId xmlns:a16="http://schemas.microsoft.com/office/drawing/2014/main" id="{9FED6561-8CD6-314A-4CEF-E3B3FDBE5D4A}"/>
              </a:ext>
            </a:extLst>
          </p:cNvPr>
          <p:cNvSpPr>
            <a:spLocks noGrp="1"/>
          </p:cNvSpPr>
          <p:nvPr>
            <p:ph idx="1"/>
          </p:nvPr>
        </p:nvSpPr>
        <p:spPr>
          <a:xfrm>
            <a:off x="539552" y="1916832"/>
            <a:ext cx="8066319" cy="4536504"/>
          </a:xfrm>
        </p:spPr>
        <p:txBody>
          <a:bodyPr>
            <a:normAutofit lnSpcReduction="10000"/>
          </a:bodyPr>
          <a:lstStyle/>
          <a:p>
            <a:r>
              <a:rPr lang="en-US" sz="2000" dirty="0"/>
              <a:t>Long-standing concerns.</a:t>
            </a:r>
          </a:p>
          <a:p>
            <a:pPr lvl="1"/>
            <a:r>
              <a:rPr lang="en-CA" sz="2000" dirty="0">
                <a:solidFill>
                  <a:schemeClr val="tx1"/>
                </a:solidFill>
              </a:rPr>
              <a:t>Chief Jim Boss (Kashxoot) wrote a letter dated January 13, 1902, to the Superintendent General of Indian Affairs seeking compensation for the loss of lands and hunting areas due to the incursion of the white man during the Klondike Gold Rush.  He was seeking a treaty settlement.  This letter was dismissed.  Chief Isaac and Joe Squam of the Teslin people also made claims.</a:t>
            </a:r>
            <a:endParaRPr lang="en-US" sz="2000" dirty="0">
              <a:solidFill>
                <a:schemeClr val="tx1"/>
              </a:solidFill>
            </a:endParaRPr>
          </a:p>
          <a:p>
            <a:r>
              <a:rPr lang="en-US" sz="2000" dirty="0"/>
              <a:t>The 1969 federal White Paper gave momentum to mobilization for the recognition and protection of Aboriginal rights.</a:t>
            </a:r>
          </a:p>
          <a:p>
            <a:r>
              <a:rPr lang="en-US" sz="2000" dirty="0"/>
              <a:t>Yukon Native Brotherhood, Yukon Association of Non-Status Indians + CYI was established.</a:t>
            </a:r>
          </a:p>
          <a:p>
            <a:r>
              <a:rPr lang="en-US" sz="2000" dirty="0"/>
              <a:t>The Chiefs travelled to Ottawa + presented </a:t>
            </a:r>
            <a:r>
              <a:rPr lang="en-US" sz="2000" i="1" dirty="0"/>
              <a:t>Together Today for Our Children Tomorrow </a:t>
            </a:r>
            <a:r>
              <a:rPr lang="en-US" sz="2000" dirty="0"/>
              <a:t>to PM and Minister of Indian Affairs on February 14, 1973.</a:t>
            </a:r>
          </a:p>
          <a:p>
            <a:endParaRPr lang="en-US" dirty="0"/>
          </a:p>
        </p:txBody>
      </p:sp>
      <p:sp>
        <p:nvSpPr>
          <p:cNvPr id="4" name="Slide Number Placeholder 3">
            <a:extLst>
              <a:ext uri="{FF2B5EF4-FFF2-40B4-BE49-F238E27FC236}">
                <a16:creationId xmlns:a16="http://schemas.microsoft.com/office/drawing/2014/main" id="{BC8BAFAC-015B-6640-5DC1-3A11F3E146E3}"/>
              </a:ext>
            </a:extLst>
          </p:cNvPr>
          <p:cNvSpPr>
            <a:spLocks noGrp="1"/>
          </p:cNvSpPr>
          <p:nvPr>
            <p:ph type="sldNum" sz="quarter" idx="12"/>
          </p:nvPr>
        </p:nvSpPr>
        <p:spPr/>
        <p:txBody>
          <a:bodyPr/>
          <a:lstStyle/>
          <a:p>
            <a:fld id="{09B92701-A49A-0149-8602-591FB05A2643}" type="slidenum">
              <a:rPr lang="en-US" altLang="en-US" smtClean="0"/>
              <a:pPr/>
              <a:t>8</a:t>
            </a:fld>
            <a:endParaRPr lang="en-US" altLang="en-US" dirty="0"/>
          </a:p>
        </p:txBody>
      </p:sp>
    </p:spTree>
    <p:extLst>
      <p:ext uri="{BB962C8B-B14F-4D97-AF65-F5344CB8AC3E}">
        <p14:creationId xmlns:p14="http://schemas.microsoft.com/office/powerpoint/2010/main" val="25382865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152A73-CB56-BBDB-92CC-E247EBE77D94}"/>
              </a:ext>
            </a:extLst>
          </p:cNvPr>
          <p:cNvSpPr>
            <a:spLocks noGrp="1"/>
          </p:cNvSpPr>
          <p:nvPr>
            <p:ph type="title"/>
          </p:nvPr>
        </p:nvSpPr>
        <p:spPr>
          <a:xfrm>
            <a:off x="1608724" y="404664"/>
            <a:ext cx="5937755" cy="1188720"/>
          </a:xfrm>
        </p:spPr>
        <p:txBody>
          <a:bodyPr>
            <a:normAutofit fontScale="90000"/>
          </a:bodyPr>
          <a:lstStyle/>
          <a:p>
            <a:r>
              <a:rPr lang="en-US" dirty="0"/>
              <a:t>Together today for children tomorrow (“TTFCT”)</a:t>
            </a:r>
          </a:p>
        </p:txBody>
      </p:sp>
      <p:sp>
        <p:nvSpPr>
          <p:cNvPr id="3" name="Content Placeholder 2">
            <a:extLst>
              <a:ext uri="{FF2B5EF4-FFF2-40B4-BE49-F238E27FC236}">
                <a16:creationId xmlns:a16="http://schemas.microsoft.com/office/drawing/2014/main" id="{33560446-4D2A-A5DD-4606-12CD2EAFF279}"/>
              </a:ext>
            </a:extLst>
          </p:cNvPr>
          <p:cNvSpPr>
            <a:spLocks noGrp="1"/>
          </p:cNvSpPr>
          <p:nvPr>
            <p:ph idx="1"/>
          </p:nvPr>
        </p:nvSpPr>
        <p:spPr>
          <a:xfrm>
            <a:off x="395536" y="1772816"/>
            <a:ext cx="8210336" cy="4680520"/>
          </a:xfrm>
        </p:spPr>
        <p:txBody>
          <a:bodyPr>
            <a:normAutofit fontScale="85000" lnSpcReduction="10000"/>
          </a:bodyPr>
          <a:lstStyle/>
          <a:p>
            <a:pPr marL="457200"/>
            <a:r>
              <a:rPr lang="en-CA" sz="1700" dirty="0">
                <a:effectLst/>
                <a:ea typeface="Times New Roman" panose="02020603050405020304" pitchFamily="18" charset="0"/>
              </a:rPr>
              <a:t>Frustrated and angry.</a:t>
            </a:r>
          </a:p>
          <a:p>
            <a:pPr lvl="1" indent="0">
              <a:buNone/>
            </a:pPr>
            <a:r>
              <a:rPr lang="en-US" sz="1700" dirty="0">
                <a:ea typeface="Times New Roman" panose="02020603050405020304" pitchFamily="18" charset="0"/>
              </a:rPr>
              <a:t>“</a:t>
            </a:r>
            <a:r>
              <a:rPr lang="en-US" sz="1700" dirty="0">
                <a:effectLst/>
                <a:ea typeface="Times New Roman" panose="02020603050405020304" pitchFamily="18" charset="0"/>
              </a:rPr>
              <a:t>In 1973 the picture of the Yukon Indians is not a pretty one.  The Yukon Indian people are not a happy people.  Both the Whiteman and the Indian are becoming more and more disgusted with each other.  The communications gap, the social gap, the economic gap – all these are widening.”</a:t>
            </a:r>
            <a:endParaRPr lang="en-US" sz="1700" dirty="0">
              <a:ea typeface="Times New Roman" panose="02020603050405020304" pitchFamily="18" charset="0"/>
            </a:endParaRPr>
          </a:p>
          <a:p>
            <a:pPr lvl="1" indent="0">
              <a:buNone/>
            </a:pPr>
            <a:r>
              <a:rPr lang="en-US" sz="1700" dirty="0">
                <a:effectLst/>
                <a:ea typeface="Times New Roman" panose="02020603050405020304" pitchFamily="18" charset="0"/>
              </a:rPr>
              <a:t>“Before 1948, the Yukon Indian people were economically independent.  Now, over half our families are on welfare, and the number receiving some kind of assistance has been as high as eighty percent.”</a:t>
            </a:r>
          </a:p>
          <a:p>
            <a:pPr lvl="1" indent="0">
              <a:buNone/>
            </a:pPr>
            <a:r>
              <a:rPr lang="en-US" sz="1700" dirty="0">
                <a:effectLst/>
                <a:ea typeface="Times New Roman" panose="02020603050405020304" pitchFamily="18" charset="0"/>
              </a:rPr>
              <a:t>“Many of our Communities are completely undeveloped.  There is unemployment, sickness, poor housing, poor sanitation, little or no social or recreational activities; there are school-dropouts, people in jail, children sent away to hostels, etc.  These Communities are not only undeveloped, they are sick.  It is the general health of the Community which we are concerned about.  The spiritual health, the economic health and the social health.”</a:t>
            </a:r>
          </a:p>
          <a:p>
            <a:pPr lvl="1" indent="0">
              <a:buNone/>
            </a:pPr>
            <a:r>
              <a:rPr lang="en-US" sz="1700" dirty="0">
                <a:effectLst/>
                <a:ea typeface="Times New Roman" panose="02020603050405020304" pitchFamily="18" charset="0"/>
              </a:rPr>
              <a:t>“The Yukon Indian people are trying to think about what would be fair and just.  We keep thinking about how we used to be independent and free.  We think about being born and raised on lands that we always thought of as our land.  We remember the diseases that killed so many of our people.  We have watched the Whiteman move onto our land without  even asking our permission.  We have watched the Whiteman destroy parts of our land.  We have watched the Whiteman destroy our traplines.  We have watched the Whiteman bring in alcohol and prostitution.  We have watched the Whiteman take away our children and destroy our language and culture.”</a:t>
            </a:r>
            <a:endParaRPr lang="en-CA" sz="1700" dirty="0">
              <a:effectLst/>
              <a:ea typeface="Times New Roman" panose="02020603050405020304" pitchFamily="18" charset="0"/>
            </a:endParaRPr>
          </a:p>
          <a:p>
            <a:pPr marL="457200"/>
            <a:endParaRPr lang="en-CA" sz="1800" dirty="0">
              <a:effectLst/>
              <a:latin typeface="Times New Roman" panose="02020603050405020304" pitchFamily="18" charset="0"/>
              <a:ea typeface="Times New Roman" panose="02020603050405020304" pitchFamily="18" charset="0"/>
            </a:endParaRPr>
          </a:p>
          <a:p>
            <a:pPr indent="0">
              <a:buNone/>
            </a:pPr>
            <a:endParaRPr lang="en-CA" sz="1800" dirty="0">
              <a:effectLst/>
              <a:latin typeface="Times New Roman" panose="02020603050405020304" pitchFamily="18" charset="0"/>
              <a:ea typeface="Times New Roman" panose="02020603050405020304" pitchFamily="18" charset="0"/>
            </a:endParaRPr>
          </a:p>
          <a:p>
            <a:pPr marL="457200"/>
            <a:endParaRPr lang="en-CA" sz="18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a:extLst>
              <a:ext uri="{FF2B5EF4-FFF2-40B4-BE49-F238E27FC236}">
                <a16:creationId xmlns:a16="http://schemas.microsoft.com/office/drawing/2014/main" id="{F12E1D97-9EF8-DC23-A7CF-2C341802A25A}"/>
              </a:ext>
            </a:extLst>
          </p:cNvPr>
          <p:cNvSpPr>
            <a:spLocks noGrp="1"/>
          </p:cNvSpPr>
          <p:nvPr>
            <p:ph type="sldNum" sz="quarter" idx="12"/>
          </p:nvPr>
        </p:nvSpPr>
        <p:spPr/>
        <p:txBody>
          <a:bodyPr/>
          <a:lstStyle/>
          <a:p>
            <a:fld id="{09B92701-A49A-0149-8602-591FB05A2643}" type="slidenum">
              <a:rPr lang="en-US" altLang="en-US" smtClean="0"/>
              <a:pPr/>
              <a:t>9</a:t>
            </a:fld>
            <a:endParaRPr lang="en-US" altLang="en-US" dirty="0"/>
          </a:p>
        </p:txBody>
      </p:sp>
    </p:spTree>
    <p:extLst>
      <p:ext uri="{BB962C8B-B14F-4D97-AF65-F5344CB8AC3E}">
        <p14:creationId xmlns:p14="http://schemas.microsoft.com/office/powerpoint/2010/main" val="3447597006"/>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635D4D"/>
      </a:dk2>
      <a:lt2>
        <a:srgbClr val="D8D6BA"/>
      </a:lt2>
      <a:accent1>
        <a:srgbClr val="9CBEBD"/>
      </a:accent1>
      <a:accent2>
        <a:srgbClr val="D2CB6C"/>
      </a:accent2>
      <a:accent3>
        <a:srgbClr val="9D9A93"/>
      </a:accent3>
      <a:accent4>
        <a:srgbClr val="C89F5D"/>
      </a:accent4>
      <a:accent5>
        <a:srgbClr val="A9A57C"/>
      </a:accent5>
      <a:accent6>
        <a:srgbClr val="95A39D"/>
      </a:accent6>
      <a:hlink>
        <a:srgbClr val="D25814"/>
      </a:hlink>
      <a:folHlink>
        <a:srgbClr val="849A0A"/>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0BDC4BB7-8AF9-46FD-8C32-AB93AC9C41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94BBF1B06EEDF4484533130FBB6557D" ma:contentTypeVersion="13" ma:contentTypeDescription="Create a new document." ma:contentTypeScope="" ma:versionID="ea687db49d9d3cd9be2ffec1135978cb">
  <xsd:schema xmlns:xsd="http://www.w3.org/2001/XMLSchema" xmlns:xs="http://www.w3.org/2001/XMLSchema" xmlns:p="http://schemas.microsoft.com/office/2006/metadata/properties" xmlns:ns2="744a51f5-6304-4da1-975a-e9ff355fc514" xmlns:ns3="2b35262b-0048-4c72-b970-bd0376936143" targetNamespace="http://schemas.microsoft.com/office/2006/metadata/properties" ma:root="true" ma:fieldsID="6dcbf7ffefb190fe6095126f4dcfd4b0" ns2:_="" ns3:_="">
    <xsd:import namespace="744a51f5-6304-4da1-975a-e9ff355fc514"/>
    <xsd:import namespace="2b35262b-0048-4c72-b970-bd037693614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44a51f5-6304-4da1-975a-e9ff355fc51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f05f1446-c395-42b5-9049-c297714f8d41"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dexed="true" ma:internalName="MediaServiceLocatio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2b35262b-0048-4c72-b970-bd0376936143"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f78aab9e-fcce-4d2a-93c2-c1f9e8945f88}" ma:internalName="TaxCatchAll" ma:showField="CatchAllData" ma:web="2b35262b-0048-4c72-b970-bd037693614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44a51f5-6304-4da1-975a-e9ff355fc514">
      <Terms xmlns="http://schemas.microsoft.com/office/infopath/2007/PartnerControls"/>
    </lcf76f155ced4ddcb4097134ff3c332f>
    <TaxCatchAll xmlns="2b35262b-0048-4c72-b970-bd0376936143" xsi:nil="true"/>
  </documentManagement>
</p:properties>
</file>

<file path=customXml/itemProps1.xml><?xml version="1.0" encoding="utf-8"?>
<ds:datastoreItem xmlns:ds="http://schemas.openxmlformats.org/officeDocument/2006/customXml" ds:itemID="{01324B90-9A24-464C-9751-1DE92B43FE06}"/>
</file>

<file path=customXml/itemProps2.xml><?xml version="1.0" encoding="utf-8"?>
<ds:datastoreItem xmlns:ds="http://schemas.openxmlformats.org/officeDocument/2006/customXml" ds:itemID="{B54AC466-E3B9-463D-9FFD-A6239CB9CB0E}"/>
</file>

<file path=customXml/itemProps3.xml><?xml version="1.0" encoding="utf-8"?>
<ds:datastoreItem xmlns:ds="http://schemas.openxmlformats.org/officeDocument/2006/customXml" ds:itemID="{8D2B55D2-881F-4E28-9657-3A45D32C1D09}"/>
</file>

<file path=docProps/app.xml><?xml version="1.0" encoding="utf-8"?>
<Properties xmlns="http://schemas.openxmlformats.org/officeDocument/2006/extended-properties" xmlns:vt="http://schemas.openxmlformats.org/officeDocument/2006/docPropsVTypes">
  <Template>Parcel</Template>
  <TotalTime>5722</TotalTime>
  <Words>2681</Words>
  <Application>Microsoft Macintosh PowerPoint</Application>
  <PresentationFormat>On-screen Show (4:3)</PresentationFormat>
  <Paragraphs>253</Paragraphs>
  <Slides>35</Slides>
  <Notes>3</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35</vt:i4>
      </vt:variant>
    </vt:vector>
  </HeadingPairs>
  <TitlesOfParts>
    <vt:vector size="43" baseType="lpstr">
      <vt:lpstr>ＭＳ Ｐゴシック</vt:lpstr>
      <vt:lpstr>Aptos</vt:lpstr>
      <vt:lpstr>Arial</vt:lpstr>
      <vt:lpstr>Calibri</vt:lpstr>
      <vt:lpstr>Gill Sans MT</vt:lpstr>
      <vt:lpstr>Times New Roman</vt:lpstr>
      <vt:lpstr>Wingdings</vt:lpstr>
      <vt:lpstr>Parcel</vt:lpstr>
      <vt:lpstr>Umbrella FINAL AGREEMENT 101  JUNE 12, 2025</vt:lpstr>
      <vt:lpstr>Important small print</vt:lpstr>
      <vt:lpstr>TreatIES IN CANADA</vt:lpstr>
      <vt:lpstr>Historic treaties</vt:lpstr>
      <vt:lpstr>Modern treaties</vt:lpstr>
      <vt:lpstr>Purpose of treaties</vt:lpstr>
      <vt:lpstr>Pre-treaty yukon</vt:lpstr>
      <vt:lpstr>A vision for a settlement</vt:lpstr>
      <vt:lpstr>Together today for children tomorrow (“TTFCT”)</vt:lpstr>
      <vt:lpstr>Rejection of the 1984 AIP</vt:lpstr>
      <vt:lpstr>Rejection of the 1984 AIP (2)</vt:lpstr>
      <vt:lpstr>Umbrella Final Agreement</vt:lpstr>
      <vt:lpstr>Final + self-government agreements</vt:lpstr>
      <vt:lpstr>Land</vt:lpstr>
      <vt:lpstr>Land (2)</vt:lpstr>
      <vt:lpstr>Land (3)</vt:lpstr>
      <vt:lpstr>MANAGEMENT BOARDS</vt:lpstr>
      <vt:lpstr>Management Boards (2)</vt:lpstr>
      <vt:lpstr>Harvesting</vt:lpstr>
      <vt:lpstr>Financial matters</vt:lpstr>
      <vt:lpstr>Financial matters (2)</vt:lpstr>
      <vt:lpstr>Financial matters</vt:lpstr>
      <vt:lpstr>Financial matters</vt:lpstr>
      <vt:lpstr>Self-government</vt:lpstr>
      <vt:lpstr>Law-making powers</vt:lpstr>
      <vt:lpstr>Law-making powers (2)</vt:lpstr>
      <vt:lpstr>Law-making powers (3)</vt:lpstr>
      <vt:lpstr>Administration of Justice</vt:lpstr>
      <vt:lpstr>Tax</vt:lpstr>
      <vt:lpstr>Programs and services</vt:lpstr>
      <vt:lpstr>Funding for self-government</vt:lpstr>
      <vt:lpstr>Constitutions</vt:lpstr>
      <vt:lpstr>Looking back + FOrward</vt:lpstr>
      <vt:lpstr>Evolution of AGREEMENTS</vt:lpstr>
      <vt:lpstr>Questions + comments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OF THE YUKON LAND CLAIMS PROCESS and the SPIRIT AND INTENT OF THE AGREEMENTS</dc:title>
  <dc:creator>Dave Joe</dc:creator>
  <cp:lastModifiedBy>Daryn Leas</cp:lastModifiedBy>
  <cp:revision>91</cp:revision>
  <dcterms:created xsi:type="dcterms:W3CDTF">2016-02-12T15:43:54Z</dcterms:created>
  <dcterms:modified xsi:type="dcterms:W3CDTF">2025-06-12T05:44:11Z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0x010100A94BBF1B06EEDF4484533130FBB6557D</vt:lpwstr>
  </property>
</Properties>
</file>