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6" r:id="rId1"/>
  </p:sldMasterIdLst>
  <p:sldIdLst>
    <p:sldId id="256" r:id="rId2"/>
    <p:sldId id="291" r:id="rId3"/>
    <p:sldId id="292" r:id="rId4"/>
    <p:sldId id="288" r:id="rId5"/>
    <p:sldId id="257" r:id="rId6"/>
    <p:sldId id="287" r:id="rId7"/>
    <p:sldId id="289" r:id="rId8"/>
    <p:sldId id="293" r:id="rId9"/>
    <p:sldId id="294" r:id="rId10"/>
    <p:sldId id="281" r:id="rId11"/>
    <p:sldId id="283" r:id="rId12"/>
    <p:sldId id="296" r:id="rId13"/>
    <p:sldId id="284" r:id="rId14"/>
    <p:sldId id="297" r:id="rId15"/>
    <p:sldId id="298" r:id="rId16"/>
    <p:sldId id="299" r:id="rId17"/>
    <p:sldId id="29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177" autoAdjust="0"/>
    <p:restoredTop sz="94627"/>
  </p:normalViewPr>
  <p:slideViewPr>
    <p:cSldViewPr snapToGrid="0">
      <p:cViewPr varScale="1">
        <p:scale>
          <a:sx n="93" d="100"/>
          <a:sy n="93" d="100"/>
        </p:scale>
        <p:origin x="34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4D7D690-EC40-40CA-B1C0-B3141C98929C}" type="datetimeFigureOut">
              <a:rPr lang="en-US" smtClean="0"/>
              <a:t>11/12/2025</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8FC6B7A8-DD8D-4D00-8BBD-8B83592BE158}"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16464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D7D690-EC40-40CA-B1C0-B3141C98929C}"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6B7A8-DD8D-4D00-8BBD-8B83592BE158}"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94984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D7D690-EC40-40CA-B1C0-B3141C98929C}"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6B7A8-DD8D-4D00-8BBD-8B83592BE158}"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99351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D7D690-EC40-40CA-B1C0-B3141C98929C}"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6B7A8-DD8D-4D00-8BBD-8B83592BE158}"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52111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D7D690-EC40-40CA-B1C0-B3141C98929C}"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6B7A8-DD8D-4D00-8BBD-8B83592BE158}"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11295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4D7D690-EC40-40CA-B1C0-B3141C98929C}" type="datetimeFigureOut">
              <a:rPr lang="en-US" smtClean="0"/>
              <a:t>11/12/2025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6B7A8-DD8D-4D00-8BBD-8B83592BE158}"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46391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4D7D690-EC40-40CA-B1C0-B3141C98929C}" type="datetimeFigureOut">
              <a:rPr lang="en-US" smtClean="0"/>
              <a:t>11/12/2025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6B7A8-DD8D-4D00-8BBD-8B83592BE158}"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12056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4D7D690-EC40-40CA-B1C0-B3141C98929C}" type="datetimeFigureOut">
              <a:rPr lang="en-US" smtClean="0"/>
              <a:t>11/12/2025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6B7A8-DD8D-4D00-8BBD-8B83592BE158}"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80991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D7D690-EC40-40CA-B1C0-B3141C98929C}" type="datetimeFigureOut">
              <a:rPr lang="en-US" smtClean="0"/>
              <a:t>11/12/2025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6B7A8-DD8D-4D00-8BBD-8B83592BE158}" type="slidenum">
              <a:rPr lang="en-US" smtClean="0"/>
              <a:t>‹#›</a:t>
            </a:fld>
            <a:endParaRPr lang="en-US"/>
          </a:p>
        </p:txBody>
      </p:sp>
    </p:spTree>
    <p:extLst>
      <p:ext uri="{BB962C8B-B14F-4D97-AF65-F5344CB8AC3E}">
        <p14:creationId xmlns:p14="http://schemas.microsoft.com/office/powerpoint/2010/main" val="2291051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4D7D690-EC40-40CA-B1C0-B3141C98929C}" type="datetimeFigureOut">
              <a:rPr lang="en-US" smtClean="0"/>
              <a:t>11/12/2025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6B7A8-DD8D-4D00-8BBD-8B83592BE158}"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48725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24D7D690-EC40-40CA-B1C0-B3141C98929C}" type="datetimeFigureOut">
              <a:rPr lang="en-US" smtClean="0"/>
              <a:t>11/12/2025</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8FC6B7A8-DD8D-4D00-8BBD-8B83592BE158}"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3575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60000"/>
                <a:lumOff val="40000"/>
              </a:schemeClr>
            </a:gs>
            <a:gs pos="100000">
              <a:schemeClr val="bg2">
                <a:shade val="80000"/>
              </a:schemeClr>
            </a:gs>
          </a:gsLst>
          <a:path path="circle">
            <a:fillToRect l="43000" r="43000" b="100000"/>
          </a:path>
          <a:tileRect/>
        </a:gradFill>
        <a:effectLst/>
      </p:bgPr>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CA"/>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24D7D690-EC40-40CA-B1C0-B3141C98929C}" type="datetimeFigureOut">
              <a:rPr lang="en-US" smtClean="0"/>
              <a:t>11/12/2025</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8FC6B7A8-DD8D-4D00-8BBD-8B83592BE158}"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9969381"/>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5F1BC-E725-2F09-C4D0-A44CD5A86A8E}"/>
              </a:ext>
            </a:extLst>
          </p:cNvPr>
          <p:cNvSpPr>
            <a:spLocks noGrp="1"/>
          </p:cNvSpPr>
          <p:nvPr>
            <p:ph type="ctrTitle" idx="4294967295"/>
          </p:nvPr>
        </p:nvSpPr>
        <p:spPr>
          <a:xfrm>
            <a:off x="1621971" y="1122362"/>
            <a:ext cx="8966654" cy="1686151"/>
          </a:xfrm>
        </p:spPr>
        <p:txBody>
          <a:bodyPr>
            <a:normAutofit/>
          </a:bodyPr>
          <a:lstStyle/>
          <a:p>
            <a:pPr algn="ctr"/>
            <a:r>
              <a:rPr lang="en-CA" sz="4500" b="1" dirty="0">
                <a:solidFill>
                  <a:schemeClr val="tx1"/>
                </a:solidFill>
              </a:rPr>
              <a:t>Changes to the Enduring Power of Attorney act</a:t>
            </a:r>
            <a:endParaRPr lang="en-US" sz="4500" dirty="0">
              <a:solidFill>
                <a:schemeClr val="tx1"/>
              </a:solidFill>
            </a:endParaRPr>
          </a:p>
        </p:txBody>
      </p:sp>
      <p:sp>
        <p:nvSpPr>
          <p:cNvPr id="3" name="Subtitle 2">
            <a:extLst>
              <a:ext uri="{FF2B5EF4-FFF2-40B4-BE49-F238E27FC236}">
                <a16:creationId xmlns:a16="http://schemas.microsoft.com/office/drawing/2014/main" id="{21A36BDA-AA68-7CF3-397B-AC574B558B14}"/>
              </a:ext>
            </a:extLst>
          </p:cNvPr>
          <p:cNvSpPr>
            <a:spLocks noGrp="1"/>
          </p:cNvSpPr>
          <p:nvPr>
            <p:ph type="subTitle" idx="4294967295"/>
          </p:nvPr>
        </p:nvSpPr>
        <p:spPr>
          <a:xfrm>
            <a:off x="1458686" y="3657600"/>
            <a:ext cx="9129939" cy="1490663"/>
          </a:xfrm>
        </p:spPr>
        <p:txBody>
          <a:bodyPr>
            <a:normAutofit/>
          </a:bodyPr>
          <a:lstStyle/>
          <a:p>
            <a:pPr marL="0" indent="0" algn="ctr">
              <a:buNone/>
            </a:pPr>
            <a:r>
              <a:rPr lang="en-CA" sz="2800" b="1" dirty="0">
                <a:solidFill>
                  <a:schemeClr val="tx1"/>
                </a:solidFill>
              </a:rPr>
              <a:t>The forms they are a </a:t>
            </a:r>
            <a:r>
              <a:rPr lang="en-CA" sz="2800" b="1" dirty="0" err="1">
                <a:solidFill>
                  <a:schemeClr val="tx1"/>
                </a:solidFill>
              </a:rPr>
              <a:t>changin</a:t>
            </a:r>
            <a:r>
              <a:rPr lang="en-CA" sz="2800" b="1" dirty="0">
                <a:solidFill>
                  <a:schemeClr val="tx1"/>
                </a:solidFill>
              </a:rPr>
              <a:t>’</a:t>
            </a:r>
          </a:p>
          <a:p>
            <a:pPr marL="0" indent="0" algn="ctr">
              <a:buNone/>
            </a:pPr>
            <a:r>
              <a:rPr lang="en-CA" sz="2800" dirty="0"/>
              <a:t>(presentation advertised)</a:t>
            </a:r>
            <a:endParaRPr lang="en-US" sz="2800" dirty="0">
              <a:solidFill>
                <a:schemeClr val="tx1"/>
              </a:solidFill>
            </a:endParaRPr>
          </a:p>
        </p:txBody>
      </p:sp>
    </p:spTree>
    <p:extLst>
      <p:ext uri="{BB962C8B-B14F-4D97-AF65-F5344CB8AC3E}">
        <p14:creationId xmlns:p14="http://schemas.microsoft.com/office/powerpoint/2010/main" val="22774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10C48-E0DA-2147-898B-05D97D699E50}"/>
              </a:ext>
            </a:extLst>
          </p:cNvPr>
          <p:cNvSpPr>
            <a:spLocks noGrp="1"/>
          </p:cNvSpPr>
          <p:nvPr>
            <p:ph type="title" idx="4294967295"/>
          </p:nvPr>
        </p:nvSpPr>
        <p:spPr>
          <a:xfrm>
            <a:off x="0" y="423863"/>
            <a:ext cx="12192000" cy="503237"/>
          </a:xfrm>
        </p:spPr>
        <p:txBody>
          <a:bodyPr>
            <a:normAutofit fontScale="90000"/>
          </a:bodyPr>
          <a:lstStyle/>
          <a:p>
            <a:pPr algn="ctr"/>
            <a:r>
              <a:rPr lang="en-CA" dirty="0">
                <a:solidFill>
                  <a:schemeClr val="tx1"/>
                </a:solidFill>
              </a:rPr>
              <a:t>Requirements for Validity of EPOA</a:t>
            </a:r>
            <a:br>
              <a:rPr lang="en-CA" dirty="0"/>
            </a:br>
            <a:endParaRPr lang="en-US" dirty="0"/>
          </a:p>
        </p:txBody>
      </p:sp>
      <p:sp>
        <p:nvSpPr>
          <p:cNvPr id="3" name="Content Placeholder 2">
            <a:extLst>
              <a:ext uri="{FF2B5EF4-FFF2-40B4-BE49-F238E27FC236}">
                <a16:creationId xmlns:a16="http://schemas.microsoft.com/office/drawing/2014/main" id="{B9CE9D61-7BE6-D443-A17A-74CFC934A018}"/>
              </a:ext>
            </a:extLst>
          </p:cNvPr>
          <p:cNvSpPr>
            <a:spLocks noGrp="1"/>
          </p:cNvSpPr>
          <p:nvPr>
            <p:ph idx="4294967295"/>
          </p:nvPr>
        </p:nvSpPr>
        <p:spPr>
          <a:xfrm>
            <a:off x="511630" y="927100"/>
            <a:ext cx="11125200" cy="5275263"/>
          </a:xfrm>
        </p:spPr>
        <p:txBody>
          <a:bodyPr>
            <a:normAutofit lnSpcReduction="10000"/>
          </a:bodyPr>
          <a:lstStyle/>
          <a:p>
            <a:r>
              <a:rPr lang="en-CA" sz="2400" dirty="0"/>
              <a:t>Requirements for validity are set out in sections 2.01 and 3 of EPOA Act :</a:t>
            </a:r>
          </a:p>
          <a:p>
            <a:pPr marL="0" indent="0">
              <a:buNone/>
            </a:pPr>
            <a:r>
              <a:rPr lang="en-CA" sz="2400" dirty="0"/>
              <a:t>1. Donor is adult and “mentally capable </a:t>
            </a:r>
            <a:r>
              <a:rPr lang="en-US" sz="2400" dirty="0"/>
              <a:t>of understanding the nature and effect of an enduring power of attorney” 	</a:t>
            </a:r>
            <a:endParaRPr lang="en-CA" sz="2400" dirty="0"/>
          </a:p>
          <a:p>
            <a:pPr marL="0" indent="0">
              <a:buNone/>
            </a:pPr>
            <a:r>
              <a:rPr lang="en-CA" sz="2400" dirty="0"/>
              <a:t>2. written and dated </a:t>
            </a:r>
          </a:p>
          <a:p>
            <a:pPr marL="0" indent="0">
              <a:buNone/>
            </a:pPr>
            <a:r>
              <a:rPr lang="en-CA" sz="2400" dirty="0"/>
              <a:t>3. Power of Attorney says it will endure despite subsequent incapacity of donor</a:t>
            </a:r>
          </a:p>
          <a:p>
            <a:pPr marL="0" indent="0">
              <a:buNone/>
            </a:pPr>
            <a:r>
              <a:rPr lang="en-CA" sz="2400" dirty="0"/>
              <a:t>4. incorporates Explanatory Notes</a:t>
            </a:r>
          </a:p>
          <a:p>
            <a:pPr marL="0" indent="0">
              <a:buNone/>
            </a:pPr>
            <a:r>
              <a:rPr lang="en-CA" sz="2400" dirty="0"/>
              <a:t>5. a. Witnessed by 2 people who meet eligibility criteria in s.3(2.03)</a:t>
            </a:r>
          </a:p>
          <a:p>
            <a:pPr marL="0" indent="0">
              <a:buNone/>
            </a:pPr>
            <a:r>
              <a:rPr lang="en-CA" sz="2400" dirty="0"/>
              <a:t>5.b. OR witnessed by a lawyer who provides certificate of legal advice: s.3(4)</a:t>
            </a:r>
          </a:p>
          <a:p>
            <a:pPr marL="0" indent="0">
              <a:buNone/>
            </a:pPr>
            <a:r>
              <a:rPr lang="en-CA" sz="2400" dirty="0"/>
              <a:t>6. Each Attorney meets all eligibility criteria in s.3(2)</a:t>
            </a:r>
          </a:p>
          <a:p>
            <a:pPr marL="0" indent="0">
              <a:buNone/>
            </a:pPr>
            <a:r>
              <a:rPr lang="en-CA" sz="2400" dirty="0"/>
              <a:t>7. Attorney(s) understands responsibility and consents in writing to appointment</a:t>
            </a:r>
          </a:p>
        </p:txBody>
      </p:sp>
    </p:spTree>
    <p:extLst>
      <p:ext uri="{BB962C8B-B14F-4D97-AF65-F5344CB8AC3E}">
        <p14:creationId xmlns:p14="http://schemas.microsoft.com/office/powerpoint/2010/main" val="1062510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2F2D0-06F8-BF44-B0C9-F0D4BDE4F5F5}"/>
              </a:ext>
            </a:extLst>
          </p:cNvPr>
          <p:cNvSpPr>
            <a:spLocks noGrp="1"/>
          </p:cNvSpPr>
          <p:nvPr>
            <p:ph type="title" idx="4294967295"/>
          </p:nvPr>
        </p:nvSpPr>
        <p:spPr>
          <a:xfrm>
            <a:off x="0" y="365125"/>
            <a:ext cx="12039600" cy="512990"/>
          </a:xfrm>
        </p:spPr>
        <p:txBody>
          <a:bodyPr>
            <a:normAutofit fontScale="90000"/>
          </a:bodyPr>
          <a:lstStyle/>
          <a:p>
            <a:pPr algn="ctr"/>
            <a:r>
              <a:rPr lang="en-CA" dirty="0">
                <a:solidFill>
                  <a:schemeClr val="tx1"/>
                </a:solidFill>
              </a:rPr>
              <a:t>DECISIONS FOR DONORS</a:t>
            </a:r>
            <a:endParaRPr lang="en-US" dirty="0">
              <a:solidFill>
                <a:schemeClr val="tx1"/>
              </a:solidFill>
            </a:endParaRPr>
          </a:p>
        </p:txBody>
      </p:sp>
      <p:sp>
        <p:nvSpPr>
          <p:cNvPr id="3" name="Content Placeholder 2">
            <a:extLst>
              <a:ext uri="{FF2B5EF4-FFF2-40B4-BE49-F238E27FC236}">
                <a16:creationId xmlns:a16="http://schemas.microsoft.com/office/drawing/2014/main" id="{6CA1E121-6CC4-E840-B5D7-1C6FE46EA0F9}"/>
              </a:ext>
            </a:extLst>
          </p:cNvPr>
          <p:cNvSpPr>
            <a:spLocks noGrp="1"/>
          </p:cNvSpPr>
          <p:nvPr>
            <p:ph idx="4294967295"/>
          </p:nvPr>
        </p:nvSpPr>
        <p:spPr>
          <a:xfrm>
            <a:off x="838200" y="878115"/>
            <a:ext cx="10515600" cy="4906963"/>
          </a:xfrm>
        </p:spPr>
        <p:txBody>
          <a:bodyPr>
            <a:normAutofit/>
          </a:bodyPr>
          <a:lstStyle/>
          <a:p>
            <a:r>
              <a:rPr lang="en-CA" sz="2400" i="1" dirty="0"/>
              <a:t>”</a:t>
            </a:r>
            <a:r>
              <a:rPr lang="en-CA" sz="2200" dirty="0"/>
              <a:t>Donor” appoints one or more attorneys or alternates </a:t>
            </a:r>
          </a:p>
          <a:p>
            <a:r>
              <a:rPr lang="en-CA" sz="2200" dirty="0"/>
              <a:t>Multiple attorneys can act successively (as alternates), jointly or jointly and severally.</a:t>
            </a:r>
          </a:p>
          <a:p>
            <a:r>
              <a:rPr lang="en-CA" sz="2200" dirty="0"/>
              <a:t>If not immediate then “springing” . If springing then when?  Donor’s incapacity, “infirmity”, unable to manage financial affairs?</a:t>
            </a:r>
          </a:p>
          <a:p>
            <a:r>
              <a:rPr lang="en-CA" sz="2200" dirty="0"/>
              <a:t>S.6:  “An enduring power of attorney may provide that it comes into effect at a specified future time or on the </a:t>
            </a:r>
            <a:r>
              <a:rPr lang="en-US" sz="2200" dirty="0"/>
              <a:t>occurrence of a specified contingency, including, but not limited to, the mental incapacity or infirmity of the donor. “	</a:t>
            </a:r>
          </a:p>
          <a:p>
            <a:r>
              <a:rPr lang="en-CA" sz="2200" i="1" dirty="0"/>
              <a:t>S.7 release of confidential info by healthcare professionals authorized to address issue of capacity</a:t>
            </a:r>
            <a:r>
              <a:rPr lang="en-CA" sz="2400" dirty="0">
                <a:latin typeface="Helvetica" pitchFamily="2" charset="0"/>
              </a:rPr>
              <a:t> </a:t>
            </a:r>
          </a:p>
          <a:p>
            <a:endParaRPr lang="en-CA" i="1" dirty="0"/>
          </a:p>
          <a:p>
            <a:endParaRPr lang="en-US" dirty="0"/>
          </a:p>
        </p:txBody>
      </p:sp>
    </p:spTree>
    <p:extLst>
      <p:ext uri="{BB962C8B-B14F-4D97-AF65-F5344CB8AC3E}">
        <p14:creationId xmlns:p14="http://schemas.microsoft.com/office/powerpoint/2010/main" val="232084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8FCAD8-2EB6-F67C-5BA4-60B586C836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B13703-7CA9-1060-6E28-9D337AF6C7A7}"/>
              </a:ext>
            </a:extLst>
          </p:cNvPr>
          <p:cNvSpPr>
            <a:spLocks noGrp="1"/>
          </p:cNvSpPr>
          <p:nvPr>
            <p:ph type="title" idx="4294967295"/>
          </p:nvPr>
        </p:nvSpPr>
        <p:spPr>
          <a:xfrm>
            <a:off x="0" y="365125"/>
            <a:ext cx="12039600" cy="512990"/>
          </a:xfrm>
        </p:spPr>
        <p:txBody>
          <a:bodyPr>
            <a:normAutofit fontScale="90000"/>
          </a:bodyPr>
          <a:lstStyle/>
          <a:p>
            <a:pPr algn="ctr"/>
            <a:r>
              <a:rPr lang="en-CA" dirty="0">
                <a:solidFill>
                  <a:schemeClr val="tx1"/>
                </a:solidFill>
              </a:rPr>
              <a:t>More DECISIONS FOR DONORS</a:t>
            </a:r>
            <a:endParaRPr lang="en-US" dirty="0">
              <a:solidFill>
                <a:schemeClr val="tx1"/>
              </a:solidFill>
            </a:endParaRPr>
          </a:p>
        </p:txBody>
      </p:sp>
      <p:sp>
        <p:nvSpPr>
          <p:cNvPr id="3" name="Content Placeholder 2">
            <a:extLst>
              <a:ext uri="{FF2B5EF4-FFF2-40B4-BE49-F238E27FC236}">
                <a16:creationId xmlns:a16="http://schemas.microsoft.com/office/drawing/2014/main" id="{5B9E1B41-784D-CB52-FCE4-FB14D2A1B9EA}"/>
              </a:ext>
            </a:extLst>
          </p:cNvPr>
          <p:cNvSpPr>
            <a:spLocks noGrp="1"/>
          </p:cNvSpPr>
          <p:nvPr>
            <p:ph idx="4294967295"/>
          </p:nvPr>
        </p:nvSpPr>
        <p:spPr>
          <a:xfrm>
            <a:off x="838200" y="878115"/>
            <a:ext cx="10515600" cy="4906963"/>
          </a:xfrm>
        </p:spPr>
        <p:txBody>
          <a:bodyPr>
            <a:normAutofit/>
          </a:bodyPr>
          <a:lstStyle/>
          <a:p>
            <a:r>
              <a:rPr lang="en-CA" i="1" dirty="0"/>
              <a:t>Notice if EPOA activated under S.6(5)</a:t>
            </a:r>
          </a:p>
          <a:p>
            <a:r>
              <a:rPr lang="en-CA" dirty="0"/>
              <a:t>(5) Where an enduring power of attorney comes into effect or is brought into effect on the occurrence of a specified contingency, the attorney must provide notice, in accordance with the regulations, to each person, if any, named in the enduring power of attorney as a person to whom notice must be provided that the specified contingency has occurred and the enduring power of attorney has been brought into effect. 		</a:t>
            </a:r>
          </a:p>
          <a:p>
            <a:r>
              <a:rPr lang="en-US" dirty="0"/>
              <a:t>(6) An attorney who is required to provide notice under subsection (5) does not have the authority to act until notice has been provided in accordance with that subsection. 	</a:t>
            </a:r>
            <a:endParaRPr lang="en-CA" i="1" dirty="0"/>
          </a:p>
          <a:p>
            <a:r>
              <a:rPr lang="en-CA" i="1" dirty="0"/>
              <a:t>Information with Notice</a:t>
            </a:r>
          </a:p>
          <a:p>
            <a:pPr lvl="1"/>
            <a:r>
              <a:rPr lang="en-CA" dirty="0"/>
              <a:t>Financial records under s.9.01</a:t>
            </a:r>
          </a:p>
          <a:p>
            <a:r>
              <a:rPr lang="en-CA" i="1" dirty="0"/>
              <a:t>Check the Regulations but mainly for Attorneys </a:t>
            </a:r>
          </a:p>
          <a:p>
            <a:endParaRPr lang="en-US" dirty="0"/>
          </a:p>
        </p:txBody>
      </p:sp>
    </p:spTree>
    <p:extLst>
      <p:ext uri="{BB962C8B-B14F-4D97-AF65-F5344CB8AC3E}">
        <p14:creationId xmlns:p14="http://schemas.microsoft.com/office/powerpoint/2010/main" val="2150232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FB2C2-75E9-8A45-9007-9F9F6C310C65}"/>
              </a:ext>
            </a:extLst>
          </p:cNvPr>
          <p:cNvSpPr>
            <a:spLocks noGrp="1"/>
          </p:cNvSpPr>
          <p:nvPr>
            <p:ph type="title" idx="4294967295"/>
          </p:nvPr>
        </p:nvSpPr>
        <p:spPr>
          <a:xfrm>
            <a:off x="1" y="804863"/>
            <a:ext cx="12192000" cy="619125"/>
          </a:xfrm>
        </p:spPr>
        <p:txBody>
          <a:bodyPr/>
          <a:lstStyle/>
          <a:p>
            <a:pPr algn="ctr"/>
            <a:r>
              <a:rPr lang="en-US" dirty="0">
                <a:solidFill>
                  <a:schemeClr val="tx1"/>
                </a:solidFill>
              </a:rPr>
              <a:t> who decides when </a:t>
            </a:r>
            <a:r>
              <a:rPr lang="en-US" dirty="0" err="1">
                <a:solidFill>
                  <a:schemeClr val="tx1"/>
                </a:solidFill>
              </a:rPr>
              <a:t>epoa</a:t>
            </a:r>
            <a:r>
              <a:rPr lang="en-US" dirty="0">
                <a:solidFill>
                  <a:schemeClr val="tx1"/>
                </a:solidFill>
              </a:rPr>
              <a:t> should come into effect?</a:t>
            </a:r>
          </a:p>
        </p:txBody>
      </p:sp>
      <p:sp>
        <p:nvSpPr>
          <p:cNvPr id="3" name="Content Placeholder 2">
            <a:extLst>
              <a:ext uri="{FF2B5EF4-FFF2-40B4-BE49-F238E27FC236}">
                <a16:creationId xmlns:a16="http://schemas.microsoft.com/office/drawing/2014/main" id="{C4A7763B-3DDE-5348-B55D-959B0D658827}"/>
              </a:ext>
            </a:extLst>
          </p:cNvPr>
          <p:cNvSpPr>
            <a:spLocks noGrp="1"/>
          </p:cNvSpPr>
          <p:nvPr>
            <p:ph idx="4294967295"/>
          </p:nvPr>
        </p:nvSpPr>
        <p:spPr>
          <a:xfrm>
            <a:off x="653142" y="1423988"/>
            <a:ext cx="10918372" cy="4752975"/>
          </a:xfrm>
        </p:spPr>
        <p:txBody>
          <a:bodyPr>
            <a:normAutofit/>
          </a:bodyPr>
          <a:lstStyle/>
          <a:p>
            <a:endParaRPr lang="en-CA" sz="2400" i="1" dirty="0"/>
          </a:p>
          <a:p>
            <a:r>
              <a:rPr lang="en-CA" sz="2400" i="1" dirty="0"/>
              <a:t>S.6(4) “</a:t>
            </a:r>
            <a:r>
              <a:rPr lang="en-CA" sz="2400" dirty="0"/>
              <a:t>two medical practitioners, or a medical practitioner and a nurse practitioner, declare in writing that the specified contingency has occurred</a:t>
            </a:r>
            <a:r>
              <a:rPr lang="en-CA" sz="2800" dirty="0">
                <a:latin typeface="Helvetica" pitchFamily="2" charset="0"/>
              </a:rPr>
              <a:t>” </a:t>
            </a:r>
          </a:p>
          <a:p>
            <a:r>
              <a:rPr lang="en-CA" sz="2400" dirty="0">
                <a:latin typeface="Helvetica" pitchFamily="2" charset="0"/>
              </a:rPr>
              <a:t>6(3) declarant need not be medical practitioner, can even be attorney</a:t>
            </a:r>
          </a:p>
          <a:p>
            <a:r>
              <a:rPr lang="en-CA" sz="2400" dirty="0">
                <a:latin typeface="Helvetica" pitchFamily="2" charset="0"/>
              </a:rPr>
              <a:t>Good practice to detail what info to include in “declaration”</a:t>
            </a:r>
            <a:endParaRPr lang="en-CA" sz="2400" i="1" dirty="0"/>
          </a:p>
          <a:p>
            <a:endParaRPr lang="en-US" dirty="0"/>
          </a:p>
        </p:txBody>
      </p:sp>
    </p:spTree>
    <p:extLst>
      <p:ext uri="{BB962C8B-B14F-4D97-AF65-F5344CB8AC3E}">
        <p14:creationId xmlns:p14="http://schemas.microsoft.com/office/powerpoint/2010/main" val="24818030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C13BA-8141-9624-48B9-38BCC47333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C595CA-17A4-22A2-B93C-C1365E27A768}"/>
              </a:ext>
            </a:extLst>
          </p:cNvPr>
          <p:cNvSpPr>
            <a:spLocks noGrp="1"/>
          </p:cNvSpPr>
          <p:nvPr>
            <p:ph type="title" idx="4294967295"/>
          </p:nvPr>
        </p:nvSpPr>
        <p:spPr>
          <a:xfrm>
            <a:off x="1" y="804863"/>
            <a:ext cx="12192000" cy="619125"/>
          </a:xfrm>
        </p:spPr>
        <p:txBody>
          <a:bodyPr/>
          <a:lstStyle/>
          <a:p>
            <a:pPr algn="ctr"/>
            <a:r>
              <a:rPr lang="en-US" dirty="0">
                <a:solidFill>
                  <a:schemeClr val="tx1"/>
                </a:solidFill>
              </a:rPr>
              <a:t> authority of attorney(s)</a:t>
            </a:r>
          </a:p>
        </p:txBody>
      </p:sp>
      <p:sp>
        <p:nvSpPr>
          <p:cNvPr id="3" name="Content Placeholder 2">
            <a:extLst>
              <a:ext uri="{FF2B5EF4-FFF2-40B4-BE49-F238E27FC236}">
                <a16:creationId xmlns:a16="http://schemas.microsoft.com/office/drawing/2014/main" id="{CCB506B3-6277-DFE6-23EF-B25245310478}"/>
              </a:ext>
            </a:extLst>
          </p:cNvPr>
          <p:cNvSpPr>
            <a:spLocks noGrp="1"/>
          </p:cNvSpPr>
          <p:nvPr>
            <p:ph idx="4294967295"/>
          </p:nvPr>
        </p:nvSpPr>
        <p:spPr>
          <a:xfrm>
            <a:off x="653142" y="1423988"/>
            <a:ext cx="10918372" cy="4752975"/>
          </a:xfrm>
        </p:spPr>
        <p:txBody>
          <a:bodyPr>
            <a:normAutofit/>
          </a:bodyPr>
          <a:lstStyle/>
          <a:p>
            <a:endParaRPr lang="en-CA" sz="2400" i="1" dirty="0"/>
          </a:p>
          <a:p>
            <a:r>
              <a:rPr lang="fr-FR" b="1" dirty="0"/>
              <a:t>8 </a:t>
            </a:r>
            <a:r>
              <a:rPr lang="fr-FR" b="1" dirty="0" err="1"/>
              <a:t>Authority</a:t>
            </a:r>
            <a:r>
              <a:rPr lang="fr-FR" b="1" dirty="0"/>
              <a:t> of attorney </a:t>
            </a:r>
            <a:r>
              <a:rPr lang="fr-FR" dirty="0"/>
              <a:t>		</a:t>
            </a:r>
          </a:p>
          <a:p>
            <a:r>
              <a:rPr lang="fr-FR" dirty="0" err="1"/>
              <a:t>Subject</a:t>
            </a:r>
            <a:r>
              <a:rPr lang="fr-FR" dirty="0"/>
              <a:t> to </a:t>
            </a:r>
            <a:r>
              <a:rPr lang="fr-FR" dirty="0" err="1"/>
              <a:t>this</a:t>
            </a:r>
            <a:r>
              <a:rPr lang="fr-FR" dirty="0"/>
              <a:t> </a:t>
            </a:r>
            <a:r>
              <a:rPr lang="fr-FR" dirty="0" err="1"/>
              <a:t>Act</a:t>
            </a:r>
            <a:r>
              <a:rPr lang="fr-FR" dirty="0"/>
              <a:t> and </a:t>
            </a:r>
            <a:r>
              <a:rPr lang="fr-FR" dirty="0" err="1"/>
              <a:t>any</a:t>
            </a:r>
            <a:r>
              <a:rPr lang="fr-FR" dirty="0"/>
              <a:t> </a:t>
            </a:r>
            <a:r>
              <a:rPr lang="fr-FR" dirty="0" err="1"/>
              <a:t>terms</a:t>
            </a:r>
            <a:r>
              <a:rPr lang="fr-FR" dirty="0"/>
              <a:t> </a:t>
            </a:r>
            <a:r>
              <a:rPr lang="fr-FR" dirty="0" err="1"/>
              <a:t>contained</a:t>
            </a:r>
            <a:r>
              <a:rPr lang="fr-FR" dirty="0"/>
              <a:t> in an </a:t>
            </a:r>
            <a:r>
              <a:rPr lang="fr-FR" dirty="0" err="1"/>
              <a:t>enduring</a:t>
            </a:r>
            <a:r>
              <a:rPr lang="fr-FR" dirty="0"/>
              <a:t> power of attorney, an attorney: 	</a:t>
            </a:r>
          </a:p>
          <a:p>
            <a:r>
              <a:rPr lang="en-CA" dirty="0"/>
              <a:t>(a) has authority to do anything on behalf of the donor that the donor may lawfully do by an attorney; and 		</a:t>
            </a:r>
          </a:p>
          <a:p>
            <a:r>
              <a:rPr lang="en-US" dirty="0"/>
              <a:t>(b) may exercise the attorney's authority for the maintenance, education, benefit, and advancement of the donor's spouse and dependent children, including the attorney if the attorney 	</a:t>
            </a:r>
          </a:p>
          <a:p>
            <a:endParaRPr lang="en-US" dirty="0"/>
          </a:p>
        </p:txBody>
      </p:sp>
    </p:spTree>
    <p:extLst>
      <p:ext uri="{BB962C8B-B14F-4D97-AF65-F5344CB8AC3E}">
        <p14:creationId xmlns:p14="http://schemas.microsoft.com/office/powerpoint/2010/main" val="3315463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C5E826-1A1F-F805-6BDE-06F6F98AD6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933E09-97F1-AAB1-338D-9787772F9961}"/>
              </a:ext>
            </a:extLst>
          </p:cNvPr>
          <p:cNvSpPr>
            <a:spLocks noGrp="1"/>
          </p:cNvSpPr>
          <p:nvPr>
            <p:ph type="title" idx="4294967295"/>
          </p:nvPr>
        </p:nvSpPr>
        <p:spPr>
          <a:xfrm>
            <a:off x="1" y="804863"/>
            <a:ext cx="12192000" cy="619125"/>
          </a:xfrm>
        </p:spPr>
        <p:txBody>
          <a:bodyPr/>
          <a:lstStyle/>
          <a:p>
            <a:pPr algn="ctr"/>
            <a:r>
              <a:rPr lang="en-US" dirty="0">
                <a:solidFill>
                  <a:schemeClr val="tx1"/>
                </a:solidFill>
              </a:rPr>
              <a:t> </a:t>
            </a:r>
            <a:r>
              <a:rPr lang="en-US" dirty="0"/>
              <a:t>dut</a:t>
            </a:r>
            <a:r>
              <a:rPr lang="en-US" dirty="0">
                <a:solidFill>
                  <a:schemeClr val="tx1"/>
                </a:solidFill>
              </a:rPr>
              <a:t>y of attorney(s) to act</a:t>
            </a:r>
          </a:p>
        </p:txBody>
      </p:sp>
      <p:sp>
        <p:nvSpPr>
          <p:cNvPr id="3" name="Content Placeholder 2">
            <a:extLst>
              <a:ext uri="{FF2B5EF4-FFF2-40B4-BE49-F238E27FC236}">
                <a16:creationId xmlns:a16="http://schemas.microsoft.com/office/drawing/2014/main" id="{B84C7258-7334-1BAB-0201-237A41FD6DBD}"/>
              </a:ext>
            </a:extLst>
          </p:cNvPr>
          <p:cNvSpPr>
            <a:spLocks noGrp="1"/>
          </p:cNvSpPr>
          <p:nvPr>
            <p:ph idx="4294967295"/>
          </p:nvPr>
        </p:nvSpPr>
        <p:spPr>
          <a:xfrm>
            <a:off x="653142" y="1423988"/>
            <a:ext cx="10918372" cy="4752975"/>
          </a:xfrm>
        </p:spPr>
        <p:txBody>
          <a:bodyPr>
            <a:normAutofit/>
          </a:bodyPr>
          <a:lstStyle/>
          <a:p>
            <a:r>
              <a:rPr lang="en-CA" b="1" dirty="0"/>
              <a:t>9 Duty to act </a:t>
            </a:r>
            <a:r>
              <a:rPr lang="en-CA" dirty="0"/>
              <a:t>		</a:t>
            </a:r>
          </a:p>
          <a:p>
            <a:r>
              <a:rPr lang="fr-FR" dirty="0" err="1"/>
              <a:t>Subject</a:t>
            </a:r>
            <a:r>
              <a:rPr lang="fr-FR" dirty="0"/>
              <a:t> to </a:t>
            </a:r>
            <a:r>
              <a:rPr lang="fr-FR" dirty="0" err="1"/>
              <a:t>subsection</a:t>
            </a:r>
            <a:r>
              <a:rPr lang="fr-FR" dirty="0"/>
              <a:t> 6(6), if 	 </a:t>
            </a:r>
          </a:p>
          <a:p>
            <a:r>
              <a:rPr lang="en-CA" dirty="0"/>
              <a:t>(a) an attorney has acted in pursuance of an enduring power of attorney or has otherwise indicated acceptance of the appointment; and 	</a:t>
            </a:r>
          </a:p>
          <a:p>
            <a:r>
              <a:rPr lang="en-US" dirty="0"/>
              <a:t>(b) the enduring power of attorney has not been terminated, 	</a:t>
            </a:r>
          </a:p>
          <a:p>
            <a:r>
              <a:rPr lang="en-US" dirty="0"/>
              <a:t>the attorney has, unless the enduring power of attorney provides otherwise, a duty to exercise the attorney's powers to protect the donor's interest during any period in which the attorney knows, or reasonably ought to know, that the donor is unable to make reasonable judgments in respect to matters relating to all or part of the donor's estate. 	</a:t>
            </a:r>
          </a:p>
          <a:p>
            <a:endParaRPr lang="en-US" dirty="0"/>
          </a:p>
        </p:txBody>
      </p:sp>
    </p:spTree>
    <p:extLst>
      <p:ext uri="{BB962C8B-B14F-4D97-AF65-F5344CB8AC3E}">
        <p14:creationId xmlns:p14="http://schemas.microsoft.com/office/powerpoint/2010/main" val="34149600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ACECB1-4273-D4AF-44B9-A4FF240765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B8E2E0-0DB3-7B4C-4205-20E015A34A6D}"/>
              </a:ext>
            </a:extLst>
          </p:cNvPr>
          <p:cNvSpPr>
            <a:spLocks noGrp="1"/>
          </p:cNvSpPr>
          <p:nvPr>
            <p:ph type="title" idx="4294967295"/>
          </p:nvPr>
        </p:nvSpPr>
        <p:spPr>
          <a:xfrm>
            <a:off x="1" y="804863"/>
            <a:ext cx="12192000" cy="619125"/>
          </a:xfrm>
        </p:spPr>
        <p:txBody>
          <a:bodyPr/>
          <a:lstStyle/>
          <a:p>
            <a:pPr algn="ctr"/>
            <a:r>
              <a:rPr lang="en-US" dirty="0">
                <a:solidFill>
                  <a:schemeClr val="tx1"/>
                </a:solidFill>
              </a:rPr>
              <a:t> </a:t>
            </a:r>
            <a:r>
              <a:rPr lang="en-US" dirty="0"/>
              <a:t>other provisions </a:t>
            </a:r>
            <a:r>
              <a:rPr lang="en-US" dirty="0">
                <a:solidFill>
                  <a:schemeClr val="tx1"/>
                </a:solidFill>
              </a:rPr>
              <a:t>for attorney(s)</a:t>
            </a:r>
          </a:p>
        </p:txBody>
      </p:sp>
      <p:sp>
        <p:nvSpPr>
          <p:cNvPr id="3" name="Content Placeholder 2">
            <a:extLst>
              <a:ext uri="{FF2B5EF4-FFF2-40B4-BE49-F238E27FC236}">
                <a16:creationId xmlns:a16="http://schemas.microsoft.com/office/drawing/2014/main" id="{BB947E72-4A7E-3DFB-0279-25D0D6A27402}"/>
              </a:ext>
            </a:extLst>
          </p:cNvPr>
          <p:cNvSpPr>
            <a:spLocks noGrp="1"/>
          </p:cNvSpPr>
          <p:nvPr>
            <p:ph idx="4294967295"/>
          </p:nvPr>
        </p:nvSpPr>
        <p:spPr>
          <a:xfrm>
            <a:off x="653142" y="1423988"/>
            <a:ext cx="10918372" cy="4752975"/>
          </a:xfrm>
        </p:spPr>
        <p:txBody>
          <a:bodyPr>
            <a:normAutofit/>
          </a:bodyPr>
          <a:lstStyle/>
          <a:p>
            <a:r>
              <a:rPr lang="en-US" b="1" dirty="0"/>
              <a:t>10 Application to Court for advice </a:t>
            </a:r>
            <a:r>
              <a:rPr lang="en-US" dirty="0"/>
              <a:t>	</a:t>
            </a:r>
          </a:p>
          <a:p>
            <a:r>
              <a:rPr lang="en-US" b="1" dirty="0"/>
              <a:t>10.01 Order that enduring power of attorney is valid </a:t>
            </a:r>
            <a:r>
              <a:rPr lang="en-US" dirty="0"/>
              <a:t>	</a:t>
            </a:r>
          </a:p>
          <a:p>
            <a:r>
              <a:rPr lang="en-US" b="1" dirty="0"/>
              <a:t>10.02 Order that attorney has authority to act </a:t>
            </a:r>
            <a:r>
              <a:rPr lang="en-US" dirty="0"/>
              <a:t>	</a:t>
            </a:r>
          </a:p>
          <a:p>
            <a:r>
              <a:rPr lang="en-CA" b="1" dirty="0"/>
              <a:t>11 Accounting </a:t>
            </a:r>
            <a:r>
              <a:rPr lang="en-CA" dirty="0"/>
              <a:t>	</a:t>
            </a:r>
          </a:p>
          <a:p>
            <a:r>
              <a:rPr lang="en-US" b="1" dirty="0"/>
              <a:t>11.01 Order to terminate authority of attorney </a:t>
            </a:r>
            <a:r>
              <a:rPr lang="en-US" dirty="0"/>
              <a:t>	</a:t>
            </a:r>
          </a:p>
          <a:p>
            <a:r>
              <a:rPr lang="en-CA" b="1" dirty="0"/>
              <a:t>12 Termination order </a:t>
            </a:r>
            <a:r>
              <a:rPr lang="en-CA" dirty="0"/>
              <a:t>	</a:t>
            </a:r>
          </a:p>
          <a:p>
            <a:r>
              <a:rPr lang="en-CA" b="1" dirty="0"/>
              <a:t>13 Renunciation </a:t>
            </a:r>
            <a:r>
              <a:rPr lang="en-CA" dirty="0"/>
              <a:t>	</a:t>
            </a:r>
          </a:p>
          <a:p>
            <a:r>
              <a:rPr lang="en-US" dirty="0"/>
              <a:t>(1) Except with leave of the Court, an attorney shall not, during any period in which the attorney is required to exercise the attorney's duty imposed under section 9, renounce the appointment as the attorney 	</a:t>
            </a:r>
          </a:p>
          <a:p>
            <a:endParaRPr lang="en-US" dirty="0"/>
          </a:p>
          <a:p>
            <a:endParaRPr lang="en-US" dirty="0"/>
          </a:p>
        </p:txBody>
      </p:sp>
    </p:spTree>
    <p:extLst>
      <p:ext uri="{BB962C8B-B14F-4D97-AF65-F5344CB8AC3E}">
        <p14:creationId xmlns:p14="http://schemas.microsoft.com/office/powerpoint/2010/main" val="30359842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A1935-ABDC-199F-D26C-870584C57CF7}"/>
              </a:ext>
            </a:extLst>
          </p:cNvPr>
          <p:cNvSpPr>
            <a:spLocks noGrp="1"/>
          </p:cNvSpPr>
          <p:nvPr>
            <p:ph type="title"/>
          </p:nvPr>
        </p:nvSpPr>
        <p:spPr/>
        <p:txBody>
          <a:bodyPr/>
          <a:lstStyle/>
          <a:p>
            <a:pPr algn="ctr"/>
            <a:r>
              <a:rPr lang="en-US" dirty="0"/>
              <a:t>SO, should donors/lawyers</a:t>
            </a:r>
            <a:br>
              <a:rPr lang="en-US" dirty="0"/>
            </a:br>
            <a:r>
              <a:rPr lang="en-US" dirty="0"/>
              <a:t> MAKE UP THEIR OWN </a:t>
            </a:r>
            <a:r>
              <a:rPr lang="en-US" dirty="0" err="1"/>
              <a:t>EPoAs</a:t>
            </a:r>
            <a:r>
              <a:rPr lang="en-US" dirty="0"/>
              <a:t>? </a:t>
            </a:r>
            <a:endParaRPr lang="en-CA" dirty="0"/>
          </a:p>
        </p:txBody>
      </p:sp>
      <p:sp>
        <p:nvSpPr>
          <p:cNvPr id="3" name="Content Placeholder 2">
            <a:extLst>
              <a:ext uri="{FF2B5EF4-FFF2-40B4-BE49-F238E27FC236}">
                <a16:creationId xmlns:a16="http://schemas.microsoft.com/office/drawing/2014/main" id="{BAC17DA8-3E36-12C4-5242-78A15DB07260}"/>
              </a:ext>
            </a:extLst>
          </p:cNvPr>
          <p:cNvSpPr>
            <a:spLocks noGrp="1"/>
          </p:cNvSpPr>
          <p:nvPr>
            <p:ph idx="1"/>
          </p:nvPr>
        </p:nvSpPr>
        <p:spPr>
          <a:gradFill>
            <a:gsLst>
              <a:gs pos="0">
                <a:schemeClr val="accent6">
                  <a:lumMod val="60000"/>
                  <a:lumOff val="40000"/>
                </a:schemeClr>
              </a:gs>
              <a:gs pos="100000">
                <a:schemeClr val="bg2">
                  <a:shade val="80000"/>
                </a:schemeClr>
              </a:gs>
            </a:gsLst>
            <a:path path="circle">
              <a:fillToRect l="43000" r="43000" b="100000"/>
            </a:path>
          </a:gradFill>
        </p:spPr>
        <p:txBody>
          <a:bodyPr/>
          <a:lstStyle/>
          <a:p>
            <a:r>
              <a:rPr lang="en-US" dirty="0"/>
              <a:t>Lawyers arguably are more needed than ever to assist clients</a:t>
            </a:r>
          </a:p>
          <a:p>
            <a:r>
              <a:rPr lang="en-US" dirty="0"/>
              <a:t>A number of decisions need to be made </a:t>
            </a:r>
          </a:p>
          <a:p>
            <a:r>
              <a:rPr lang="en-US" dirty="0"/>
              <a:t>Form is not mandatory </a:t>
            </a:r>
          </a:p>
          <a:p>
            <a:r>
              <a:rPr lang="en-US" dirty="0"/>
              <a:t>Form is cumbersome </a:t>
            </a:r>
          </a:p>
          <a:p>
            <a:r>
              <a:rPr lang="en-US" dirty="0"/>
              <a:t>Lawyers can create own form – as they always have – but should incorporate new options</a:t>
            </a:r>
            <a:endParaRPr lang="en-CA" dirty="0"/>
          </a:p>
        </p:txBody>
      </p:sp>
    </p:spTree>
    <p:extLst>
      <p:ext uri="{BB962C8B-B14F-4D97-AF65-F5344CB8AC3E}">
        <p14:creationId xmlns:p14="http://schemas.microsoft.com/office/powerpoint/2010/main" val="1657635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7A513A-6852-8D70-987B-2C8250186F6F}"/>
              </a:ext>
            </a:extLst>
          </p:cNvPr>
          <p:cNvSpPr txBox="1"/>
          <p:nvPr/>
        </p:nvSpPr>
        <p:spPr>
          <a:xfrm>
            <a:off x="925286" y="2275115"/>
            <a:ext cx="10243457" cy="3293209"/>
          </a:xfrm>
          <a:prstGeom prst="rect">
            <a:avLst/>
          </a:prstGeom>
          <a:noFill/>
        </p:spPr>
        <p:txBody>
          <a:bodyPr wrap="square" rtlCol="0">
            <a:spAutoFit/>
          </a:bodyPr>
          <a:lstStyle/>
          <a:p>
            <a:pPr marL="342900" indent="-342900">
              <a:spcAft>
                <a:spcPts val="1200"/>
              </a:spcAft>
              <a:buFontTx/>
              <a:buChar char="-"/>
            </a:pPr>
            <a:r>
              <a:rPr lang="en-US" sz="2400" dirty="0"/>
              <a:t>Amendments to Enduring Power of Attorney Act enacted in 2020, brought into force on July 31, 2025 </a:t>
            </a:r>
          </a:p>
          <a:p>
            <a:pPr marL="342900" indent="-342900">
              <a:spcAft>
                <a:spcPts val="1200"/>
              </a:spcAft>
              <a:buFontTx/>
              <a:buChar char="-"/>
            </a:pPr>
            <a:r>
              <a:rPr lang="en-US" sz="2400" dirty="0"/>
              <a:t>Delay from 2020 to 2025 was because government wanted to have form and user guide for use by individuals making EPOA without a lawyer </a:t>
            </a:r>
          </a:p>
          <a:p>
            <a:pPr marL="342900" indent="-342900">
              <a:spcAft>
                <a:spcPts val="1200"/>
              </a:spcAft>
              <a:buFontTx/>
              <a:buChar char="-"/>
            </a:pPr>
            <a:r>
              <a:rPr lang="en-US" sz="2400" dirty="0"/>
              <a:t>E.g. Advance Directive form</a:t>
            </a:r>
          </a:p>
          <a:p>
            <a:pPr marL="342900" indent="-342900">
              <a:spcAft>
                <a:spcPts val="1200"/>
              </a:spcAft>
              <a:buFontTx/>
              <a:buChar char="-"/>
            </a:pPr>
            <a:r>
              <a:rPr lang="en-US" sz="2400" dirty="0"/>
              <a:t>Finalizing form and guide has been slow and bumpy </a:t>
            </a:r>
          </a:p>
          <a:p>
            <a:pPr marL="285750" indent="-285750">
              <a:spcAft>
                <a:spcPts val="1200"/>
              </a:spcAft>
              <a:buFontTx/>
              <a:buChar char="-"/>
            </a:pPr>
            <a:r>
              <a:rPr lang="en-US" sz="2400" dirty="0"/>
              <a:t>Clients still need Enduring Powers of Attorney (the void)</a:t>
            </a:r>
            <a:endParaRPr lang="en-CA" dirty="0"/>
          </a:p>
        </p:txBody>
      </p:sp>
      <p:sp>
        <p:nvSpPr>
          <p:cNvPr id="6" name="Title 5">
            <a:extLst>
              <a:ext uri="{FF2B5EF4-FFF2-40B4-BE49-F238E27FC236}">
                <a16:creationId xmlns:a16="http://schemas.microsoft.com/office/drawing/2014/main" id="{26311962-0BB9-68AB-E2FF-CF1DBE09C4F3}"/>
              </a:ext>
            </a:extLst>
          </p:cNvPr>
          <p:cNvSpPr>
            <a:spLocks noGrp="1"/>
          </p:cNvSpPr>
          <p:nvPr>
            <p:ph type="title"/>
          </p:nvPr>
        </p:nvSpPr>
        <p:spPr/>
        <p:txBody>
          <a:bodyPr/>
          <a:lstStyle/>
          <a:p>
            <a:pPr algn="ctr"/>
            <a:r>
              <a:rPr lang="en-US" dirty="0"/>
              <a:t>BUT THEN</a:t>
            </a:r>
            <a:endParaRPr lang="en-CA" dirty="0"/>
          </a:p>
        </p:txBody>
      </p:sp>
    </p:spTree>
    <p:extLst>
      <p:ext uri="{BB962C8B-B14F-4D97-AF65-F5344CB8AC3E}">
        <p14:creationId xmlns:p14="http://schemas.microsoft.com/office/powerpoint/2010/main" val="3577404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D0E34-0BF6-58B5-ED8C-BD49155AFC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17AA9C-710E-63F2-2C25-5F3B215DAE10}"/>
              </a:ext>
            </a:extLst>
          </p:cNvPr>
          <p:cNvSpPr>
            <a:spLocks noGrp="1"/>
          </p:cNvSpPr>
          <p:nvPr>
            <p:ph type="ctrTitle" idx="4294967295"/>
          </p:nvPr>
        </p:nvSpPr>
        <p:spPr>
          <a:xfrm>
            <a:off x="1621971" y="1122362"/>
            <a:ext cx="8966654" cy="1686151"/>
          </a:xfrm>
        </p:spPr>
        <p:txBody>
          <a:bodyPr>
            <a:normAutofit/>
          </a:bodyPr>
          <a:lstStyle/>
          <a:p>
            <a:pPr algn="ctr"/>
            <a:r>
              <a:rPr lang="en-CA" sz="4500" b="1" dirty="0">
                <a:solidFill>
                  <a:schemeClr val="tx1"/>
                </a:solidFill>
              </a:rPr>
              <a:t>Enduring Power of Attorney</a:t>
            </a:r>
            <a:endParaRPr lang="en-US" sz="4500" dirty="0">
              <a:solidFill>
                <a:schemeClr val="tx1"/>
              </a:solidFill>
            </a:endParaRPr>
          </a:p>
        </p:txBody>
      </p:sp>
      <p:sp>
        <p:nvSpPr>
          <p:cNvPr id="3" name="Subtitle 2">
            <a:extLst>
              <a:ext uri="{FF2B5EF4-FFF2-40B4-BE49-F238E27FC236}">
                <a16:creationId xmlns:a16="http://schemas.microsoft.com/office/drawing/2014/main" id="{E1D9C2A6-B255-86AA-2899-3A28E3D6DB63}"/>
              </a:ext>
            </a:extLst>
          </p:cNvPr>
          <p:cNvSpPr>
            <a:spLocks noGrp="1"/>
          </p:cNvSpPr>
          <p:nvPr>
            <p:ph type="subTitle" idx="4294967295"/>
          </p:nvPr>
        </p:nvSpPr>
        <p:spPr>
          <a:xfrm>
            <a:off x="1458686" y="3657600"/>
            <a:ext cx="9129939" cy="1490663"/>
          </a:xfrm>
        </p:spPr>
        <p:txBody>
          <a:bodyPr>
            <a:normAutofit fontScale="85000" lnSpcReduction="20000"/>
          </a:bodyPr>
          <a:lstStyle/>
          <a:p>
            <a:pPr marL="0" indent="0" algn="ctr">
              <a:buNone/>
            </a:pPr>
            <a:r>
              <a:rPr lang="en-CA" sz="2800" b="1" dirty="0">
                <a:solidFill>
                  <a:schemeClr val="tx1"/>
                </a:solidFill>
              </a:rPr>
              <a:t>What you need to know to guide your clients</a:t>
            </a:r>
          </a:p>
          <a:p>
            <a:pPr marL="0" indent="0" algn="ctr">
              <a:buNone/>
            </a:pPr>
            <a:r>
              <a:rPr lang="en-CA" sz="2800" dirty="0"/>
              <a:t>(presentation to be given)</a:t>
            </a:r>
            <a:endParaRPr lang="en-US" sz="2800" dirty="0"/>
          </a:p>
          <a:p>
            <a:pPr marL="0" indent="0" algn="ctr">
              <a:buNone/>
            </a:pPr>
            <a:r>
              <a:rPr lang="en-CA" sz="2800" b="1" dirty="0">
                <a:solidFill>
                  <a:schemeClr val="tx1"/>
                </a:solidFill>
              </a:rPr>
              <a:t> </a:t>
            </a:r>
            <a:endParaRPr lang="en-US" sz="2800" dirty="0">
              <a:solidFill>
                <a:schemeClr val="tx1"/>
              </a:solidFill>
            </a:endParaRPr>
          </a:p>
        </p:txBody>
      </p:sp>
    </p:spTree>
    <p:extLst>
      <p:ext uri="{BB962C8B-B14F-4D97-AF65-F5344CB8AC3E}">
        <p14:creationId xmlns:p14="http://schemas.microsoft.com/office/powerpoint/2010/main" val="1204492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0E7CE-46A1-A404-55E3-ECCA024EDD41}"/>
              </a:ext>
            </a:extLst>
          </p:cNvPr>
          <p:cNvSpPr>
            <a:spLocks noGrp="1"/>
          </p:cNvSpPr>
          <p:nvPr>
            <p:ph type="title" idx="4294967295"/>
          </p:nvPr>
        </p:nvSpPr>
        <p:spPr>
          <a:xfrm>
            <a:off x="1124465" y="804863"/>
            <a:ext cx="9687697" cy="587375"/>
          </a:xfrm>
        </p:spPr>
        <p:txBody>
          <a:bodyPr/>
          <a:lstStyle/>
          <a:p>
            <a:pPr algn="ctr"/>
            <a:r>
              <a:rPr lang="en-US" dirty="0"/>
              <a:t>What you should know, lawyer</a:t>
            </a:r>
            <a:endParaRPr lang="en-CA" dirty="0"/>
          </a:p>
        </p:txBody>
      </p:sp>
      <p:sp>
        <p:nvSpPr>
          <p:cNvPr id="3" name="Content Placeholder 2">
            <a:extLst>
              <a:ext uri="{FF2B5EF4-FFF2-40B4-BE49-F238E27FC236}">
                <a16:creationId xmlns:a16="http://schemas.microsoft.com/office/drawing/2014/main" id="{967A395C-7EE7-95FA-693F-770A7760572E}"/>
              </a:ext>
            </a:extLst>
          </p:cNvPr>
          <p:cNvSpPr>
            <a:spLocks noGrp="1"/>
          </p:cNvSpPr>
          <p:nvPr>
            <p:ph idx="4294967295"/>
          </p:nvPr>
        </p:nvSpPr>
        <p:spPr>
          <a:xfrm>
            <a:off x="988541" y="1392238"/>
            <a:ext cx="9823621" cy="4073525"/>
          </a:xfrm>
        </p:spPr>
        <p:txBody>
          <a:bodyPr>
            <a:normAutofit/>
          </a:bodyPr>
          <a:lstStyle/>
          <a:p>
            <a:pPr>
              <a:buFontTx/>
              <a:buChar char="-"/>
            </a:pPr>
            <a:r>
              <a:rPr lang="en-US" dirty="0"/>
              <a:t>You may not have made an Enduring Power of Attorney for a client before – and may never</a:t>
            </a:r>
          </a:p>
          <a:p>
            <a:pPr>
              <a:buFontTx/>
              <a:buChar char="-"/>
            </a:pPr>
            <a:r>
              <a:rPr lang="en-US" dirty="0"/>
              <a:t>BUT Enduring Power of Attorney is an important legal tool </a:t>
            </a:r>
          </a:p>
          <a:p>
            <a:pPr>
              <a:buFontTx/>
              <a:buChar char="-"/>
            </a:pPr>
            <a:r>
              <a:rPr lang="en-US" dirty="0"/>
              <a:t>Amendments made to Enduring Power of Attorney Act came into force on July 31, 2025</a:t>
            </a:r>
          </a:p>
          <a:p>
            <a:pPr>
              <a:buFontTx/>
              <a:buChar char="-"/>
            </a:pPr>
            <a:r>
              <a:rPr lang="en-US" dirty="0"/>
              <a:t>but if you didn’t know the Act before the changes, you just need to know what it says now </a:t>
            </a:r>
          </a:p>
          <a:p>
            <a:pPr>
              <a:buFontTx/>
              <a:buChar char="-"/>
            </a:pPr>
            <a:r>
              <a:rPr lang="en-US" dirty="0"/>
              <a:t>Requirement for lawyer to witness signature of Donor under old Act now eliminated </a:t>
            </a:r>
          </a:p>
          <a:p>
            <a:pPr>
              <a:buFontTx/>
              <a:buChar char="-"/>
            </a:pPr>
            <a:r>
              <a:rPr lang="en-US" dirty="0"/>
              <a:t>but changes to Act possibly make legal advice more essential than before </a:t>
            </a:r>
          </a:p>
          <a:p>
            <a:pPr>
              <a:buFontTx/>
              <a:buChar char="-"/>
            </a:pPr>
            <a:r>
              <a:rPr lang="en-US" dirty="0"/>
              <a:t>Donor needs to make more decisions under amended Act, and has more options</a:t>
            </a:r>
            <a:endParaRPr lang="en-CA" dirty="0"/>
          </a:p>
        </p:txBody>
      </p:sp>
    </p:spTree>
    <p:extLst>
      <p:ext uri="{BB962C8B-B14F-4D97-AF65-F5344CB8AC3E}">
        <p14:creationId xmlns:p14="http://schemas.microsoft.com/office/powerpoint/2010/main" val="3592910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04A34-FD61-B376-EF46-BB3EEF0AF540}"/>
              </a:ext>
            </a:extLst>
          </p:cNvPr>
          <p:cNvSpPr>
            <a:spLocks noGrp="1"/>
          </p:cNvSpPr>
          <p:nvPr>
            <p:ph type="title" idx="4294967295"/>
          </p:nvPr>
        </p:nvSpPr>
        <p:spPr>
          <a:xfrm>
            <a:off x="0" y="622300"/>
            <a:ext cx="12192000" cy="1554843"/>
          </a:xfrm>
        </p:spPr>
        <p:txBody>
          <a:bodyPr/>
          <a:lstStyle/>
          <a:p>
            <a:pPr algn="ctr"/>
            <a:br>
              <a:rPr lang="en-CA" dirty="0"/>
            </a:br>
            <a:r>
              <a:rPr lang="en-CA" dirty="0"/>
              <a:t>ESSENTIAL </a:t>
            </a:r>
            <a:r>
              <a:rPr lang="en-CA" dirty="0">
                <a:solidFill>
                  <a:schemeClr val="tx1"/>
                </a:solidFill>
              </a:rPr>
              <a:t>LEGAL </a:t>
            </a:r>
            <a:r>
              <a:rPr lang="en-CA" u="sng" dirty="0">
                <a:solidFill>
                  <a:schemeClr val="tx1"/>
                </a:solidFill>
              </a:rPr>
              <a:t>Planning</a:t>
            </a:r>
            <a:r>
              <a:rPr lang="en-CA" dirty="0">
                <a:solidFill>
                  <a:schemeClr val="tx1"/>
                </a:solidFill>
              </a:rPr>
              <a:t> Tools </a:t>
            </a:r>
            <a:endParaRPr lang="en-US" dirty="0">
              <a:solidFill>
                <a:schemeClr val="tx1"/>
              </a:solidFill>
            </a:endParaRPr>
          </a:p>
        </p:txBody>
      </p:sp>
      <p:sp>
        <p:nvSpPr>
          <p:cNvPr id="3" name="Content Placeholder 2">
            <a:extLst>
              <a:ext uri="{FF2B5EF4-FFF2-40B4-BE49-F238E27FC236}">
                <a16:creationId xmlns:a16="http://schemas.microsoft.com/office/drawing/2014/main" id="{1680DA01-DB92-A682-D7C1-F71341EE4BE1}"/>
              </a:ext>
            </a:extLst>
          </p:cNvPr>
          <p:cNvSpPr>
            <a:spLocks noGrp="1"/>
          </p:cNvSpPr>
          <p:nvPr>
            <p:ph idx="4294967295"/>
          </p:nvPr>
        </p:nvSpPr>
        <p:spPr>
          <a:xfrm>
            <a:off x="1295400" y="1843088"/>
            <a:ext cx="9840686" cy="2889250"/>
          </a:xfrm>
        </p:spPr>
        <p:txBody>
          <a:bodyPr/>
          <a:lstStyle/>
          <a:p>
            <a:r>
              <a:rPr lang="en-CA" sz="2400" dirty="0"/>
              <a:t>Enduring Powers of Attorney (</a:t>
            </a:r>
            <a:r>
              <a:rPr lang="en-CA" sz="2400" i="1" dirty="0"/>
              <a:t>Enduring Power of Attorney Act</a:t>
            </a:r>
            <a:r>
              <a:rPr lang="en-CA" sz="2400" dirty="0"/>
              <a:t>)</a:t>
            </a:r>
          </a:p>
          <a:p>
            <a:r>
              <a:rPr lang="en-CA" sz="2400" dirty="0"/>
              <a:t>Advance Directives (</a:t>
            </a:r>
            <a:r>
              <a:rPr lang="en-CA" sz="2400" i="1" dirty="0"/>
              <a:t>Care Consent Act</a:t>
            </a:r>
            <a:r>
              <a:rPr lang="en-CA" sz="2400" dirty="0"/>
              <a:t>)</a:t>
            </a:r>
          </a:p>
          <a:p>
            <a:r>
              <a:rPr lang="en-CA" sz="2400" dirty="0"/>
              <a:t>Wills (</a:t>
            </a:r>
            <a:r>
              <a:rPr lang="en-CA" sz="2400" i="1" dirty="0"/>
              <a:t>Wills Act, Estate Administration </a:t>
            </a:r>
            <a:r>
              <a:rPr lang="en-CA" sz="2400" dirty="0"/>
              <a:t>Act)</a:t>
            </a:r>
          </a:p>
          <a:p>
            <a:endParaRPr lang="en-CA" sz="2400" dirty="0"/>
          </a:p>
          <a:p>
            <a:r>
              <a:rPr lang="en-CA" sz="2200" dirty="0"/>
              <a:t>What happens if someone does NOT plan: Guardianship</a:t>
            </a:r>
          </a:p>
          <a:p>
            <a:endParaRPr lang="en-US" dirty="0"/>
          </a:p>
        </p:txBody>
      </p:sp>
    </p:spTree>
    <p:extLst>
      <p:ext uri="{BB962C8B-B14F-4D97-AF65-F5344CB8AC3E}">
        <p14:creationId xmlns:p14="http://schemas.microsoft.com/office/powerpoint/2010/main" val="1911714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720EE-7765-058E-BAC7-9E4367188FFA}"/>
              </a:ext>
            </a:extLst>
          </p:cNvPr>
          <p:cNvSpPr>
            <a:spLocks noGrp="1"/>
          </p:cNvSpPr>
          <p:nvPr>
            <p:ph type="title"/>
          </p:nvPr>
        </p:nvSpPr>
        <p:spPr>
          <a:xfrm>
            <a:off x="1451579" y="804520"/>
            <a:ext cx="9603275" cy="587136"/>
          </a:xfrm>
        </p:spPr>
        <p:txBody>
          <a:bodyPr/>
          <a:lstStyle/>
          <a:p>
            <a:r>
              <a:rPr lang="en-US" dirty="0"/>
              <a:t>WHAT IS AN ENDURING POWER OF ATTORNEY?</a:t>
            </a:r>
            <a:endParaRPr lang="en-CA" dirty="0"/>
          </a:p>
        </p:txBody>
      </p:sp>
      <p:sp>
        <p:nvSpPr>
          <p:cNvPr id="3" name="Content Placeholder 2">
            <a:extLst>
              <a:ext uri="{FF2B5EF4-FFF2-40B4-BE49-F238E27FC236}">
                <a16:creationId xmlns:a16="http://schemas.microsoft.com/office/drawing/2014/main" id="{61B4BEF0-3446-21EE-02BC-38C708D7AEBE}"/>
              </a:ext>
            </a:extLst>
          </p:cNvPr>
          <p:cNvSpPr>
            <a:spLocks noGrp="1"/>
          </p:cNvSpPr>
          <p:nvPr>
            <p:ph idx="1"/>
          </p:nvPr>
        </p:nvSpPr>
        <p:spPr>
          <a:xfrm>
            <a:off x="617839" y="2015732"/>
            <a:ext cx="11034584" cy="3895211"/>
          </a:xfrm>
        </p:spPr>
        <p:txBody>
          <a:bodyPr>
            <a:normAutofit fontScale="92500" lnSpcReduction="10000"/>
          </a:bodyPr>
          <a:lstStyle/>
          <a:p>
            <a:pPr>
              <a:buFontTx/>
              <a:buChar char="-"/>
            </a:pPr>
            <a:r>
              <a:rPr lang="en-US" dirty="0"/>
              <a:t> Power of Attorney (not enduring) exists under common law</a:t>
            </a:r>
          </a:p>
          <a:p>
            <a:pPr>
              <a:buFontTx/>
              <a:buChar char="-"/>
            </a:pPr>
            <a:r>
              <a:rPr lang="en-US" dirty="0"/>
              <a:t>“</a:t>
            </a:r>
            <a:r>
              <a:rPr lang="en-US" b="1" dirty="0"/>
              <a:t>power</a:t>
            </a:r>
            <a:r>
              <a:rPr lang="en-US" dirty="0"/>
              <a:t>” means authority</a:t>
            </a:r>
          </a:p>
          <a:p>
            <a:pPr>
              <a:buFontTx/>
              <a:buChar char="-"/>
            </a:pPr>
            <a:r>
              <a:rPr lang="en-US" dirty="0"/>
              <a:t>“</a:t>
            </a:r>
            <a:r>
              <a:rPr lang="en-US" b="1" dirty="0"/>
              <a:t>attorney</a:t>
            </a:r>
            <a:r>
              <a:rPr lang="en-US" dirty="0"/>
              <a:t>” does </a:t>
            </a:r>
            <a:r>
              <a:rPr lang="en-US" u="sng" dirty="0"/>
              <a:t>not</a:t>
            </a:r>
            <a:r>
              <a:rPr lang="en-US" dirty="0"/>
              <a:t> mean lawyer</a:t>
            </a:r>
          </a:p>
          <a:p>
            <a:pPr>
              <a:buFontTx/>
              <a:buChar char="-"/>
            </a:pPr>
            <a:r>
              <a:rPr lang="en-US" dirty="0"/>
              <a:t>With a Power of Attorney, a donor authorizes their attorney to act as the donor’s representative </a:t>
            </a:r>
          </a:p>
          <a:p>
            <a:pPr>
              <a:buFontTx/>
              <a:buChar char="-"/>
            </a:pPr>
            <a:r>
              <a:rPr lang="en-US" dirty="0"/>
              <a:t>Traditionally the attorney can have no more power than donor, therefore if donor incapacitated, attorney loses power.  P</a:t>
            </a:r>
            <a:r>
              <a:rPr lang="en-CA" dirty="0" err="1"/>
              <a:t>rincipal</a:t>
            </a:r>
            <a:r>
              <a:rPr lang="en-CA" dirty="0"/>
              <a:t> and agent relationship</a:t>
            </a:r>
            <a:endParaRPr lang="en-US" dirty="0"/>
          </a:p>
          <a:p>
            <a:pPr>
              <a:buFontTx/>
              <a:buChar char="-"/>
            </a:pPr>
            <a:r>
              <a:rPr lang="en-US" dirty="0"/>
              <a:t>ENDURING Power of Attorney enabled by legislation, can endure donor’s loss of capacity. </a:t>
            </a:r>
            <a:r>
              <a:rPr lang="en-CA" i="1" dirty="0"/>
              <a:t>“enduring” </a:t>
            </a:r>
            <a:r>
              <a:rPr lang="en-CA" dirty="0"/>
              <a:t>because not terminated by subsequent incapacity of donor unlike traditional POA</a:t>
            </a:r>
            <a:endParaRPr lang="en-US" dirty="0"/>
          </a:p>
          <a:p>
            <a:pPr>
              <a:buFontTx/>
              <a:buChar char="-"/>
            </a:pPr>
            <a:r>
              <a:rPr lang="en-US" b="1" dirty="0"/>
              <a:t>“Enduring”</a:t>
            </a:r>
            <a:r>
              <a:rPr lang="en-US" dirty="0"/>
              <a:t> means it survives mental incapacity of donor</a:t>
            </a:r>
          </a:p>
          <a:p>
            <a:pPr>
              <a:buFontTx/>
              <a:buChar char="-"/>
            </a:pPr>
            <a:endParaRPr lang="en-CA" dirty="0"/>
          </a:p>
        </p:txBody>
      </p:sp>
    </p:spTree>
    <p:extLst>
      <p:ext uri="{BB962C8B-B14F-4D97-AF65-F5344CB8AC3E}">
        <p14:creationId xmlns:p14="http://schemas.microsoft.com/office/powerpoint/2010/main" val="4050589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30101-4F12-513B-F611-475950347E93}"/>
              </a:ext>
            </a:extLst>
          </p:cNvPr>
          <p:cNvSpPr>
            <a:spLocks noGrp="1"/>
          </p:cNvSpPr>
          <p:nvPr>
            <p:ph type="title"/>
          </p:nvPr>
        </p:nvSpPr>
        <p:spPr>
          <a:xfrm>
            <a:off x="1451579" y="804519"/>
            <a:ext cx="9603275" cy="1049235"/>
          </a:xfrm>
        </p:spPr>
        <p:txBody>
          <a:bodyPr>
            <a:normAutofit/>
          </a:bodyPr>
          <a:lstStyle/>
          <a:p>
            <a:pPr algn="ctr"/>
            <a:r>
              <a:rPr lang="en-US" dirty="0"/>
              <a:t>Old &amp; new </a:t>
            </a:r>
            <a:br>
              <a:rPr lang="en-US" dirty="0"/>
            </a:br>
            <a:r>
              <a:rPr lang="en-US" dirty="0"/>
              <a:t>ENDURING POWER OF ATTORNEY ACT </a:t>
            </a:r>
            <a:endParaRPr lang="en-CA" dirty="0"/>
          </a:p>
        </p:txBody>
      </p:sp>
      <p:sp>
        <p:nvSpPr>
          <p:cNvPr id="3" name="Content Placeholder 2">
            <a:extLst>
              <a:ext uri="{FF2B5EF4-FFF2-40B4-BE49-F238E27FC236}">
                <a16:creationId xmlns:a16="http://schemas.microsoft.com/office/drawing/2014/main" id="{12C5A8E2-A3B2-4F64-40AD-8865123C4333}"/>
              </a:ext>
            </a:extLst>
          </p:cNvPr>
          <p:cNvSpPr>
            <a:spLocks noGrp="1"/>
          </p:cNvSpPr>
          <p:nvPr>
            <p:ph idx="1"/>
          </p:nvPr>
        </p:nvSpPr>
        <p:spPr>
          <a:xfrm>
            <a:off x="576943" y="2015732"/>
            <a:ext cx="11027228" cy="3906097"/>
          </a:xfrm>
        </p:spPr>
        <p:txBody>
          <a:bodyPr>
            <a:noAutofit/>
          </a:bodyPr>
          <a:lstStyle/>
          <a:p>
            <a:r>
              <a:rPr lang="en-US" sz="2400" dirty="0"/>
              <a:t>Simple, based on model legislation</a:t>
            </a:r>
          </a:p>
          <a:p>
            <a:r>
              <a:rPr lang="en-US" sz="2400" dirty="0"/>
              <a:t>Subsequently several provinces amended</a:t>
            </a:r>
          </a:p>
          <a:p>
            <a:r>
              <a:rPr lang="en-US" sz="2400" dirty="0"/>
              <a:t>Abuses by attorneys / protections against were added to legislation </a:t>
            </a:r>
          </a:p>
          <a:p>
            <a:r>
              <a:rPr lang="en-US" sz="2400" dirty="0"/>
              <a:t>More duties, especially record-keeping and reporting requirements for Attorney’s</a:t>
            </a:r>
          </a:p>
          <a:p>
            <a:r>
              <a:rPr lang="en-US" sz="2400" dirty="0"/>
              <a:t>Eligibility requirements added for Witnesses and Attorneys</a:t>
            </a:r>
          </a:p>
          <a:p>
            <a:r>
              <a:rPr lang="en-US" sz="2400" dirty="0"/>
              <a:t>Elimination of requirement for lawyer to witness execution reduces barrier to making an  EPOA </a:t>
            </a:r>
          </a:p>
        </p:txBody>
      </p:sp>
    </p:spTree>
    <p:extLst>
      <p:ext uri="{BB962C8B-B14F-4D97-AF65-F5344CB8AC3E}">
        <p14:creationId xmlns:p14="http://schemas.microsoft.com/office/powerpoint/2010/main" val="1573003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33B81-3E2A-FE65-5EF1-9AAA129BBE34}"/>
              </a:ext>
            </a:extLst>
          </p:cNvPr>
          <p:cNvSpPr>
            <a:spLocks noGrp="1"/>
          </p:cNvSpPr>
          <p:nvPr>
            <p:ph type="ctrTitle" idx="4294967295"/>
          </p:nvPr>
        </p:nvSpPr>
        <p:spPr>
          <a:xfrm>
            <a:off x="1" y="801688"/>
            <a:ext cx="12192000" cy="627062"/>
          </a:xfrm>
        </p:spPr>
        <p:txBody>
          <a:bodyPr/>
          <a:lstStyle/>
          <a:p>
            <a:pPr algn="ctr"/>
            <a:r>
              <a:rPr lang="en-US" dirty="0"/>
              <a:t>Capacity OF DONOR (at time of making EPOA)</a:t>
            </a:r>
            <a:endParaRPr lang="en-CA" dirty="0"/>
          </a:p>
        </p:txBody>
      </p:sp>
      <p:sp>
        <p:nvSpPr>
          <p:cNvPr id="3" name="Subtitle 2">
            <a:extLst>
              <a:ext uri="{FF2B5EF4-FFF2-40B4-BE49-F238E27FC236}">
                <a16:creationId xmlns:a16="http://schemas.microsoft.com/office/drawing/2014/main" id="{966F49E7-4E0B-C108-25F5-F808000804B8}"/>
              </a:ext>
            </a:extLst>
          </p:cNvPr>
          <p:cNvSpPr>
            <a:spLocks noGrp="1"/>
          </p:cNvSpPr>
          <p:nvPr>
            <p:ph type="subTitle" idx="4294967295"/>
          </p:nvPr>
        </p:nvSpPr>
        <p:spPr>
          <a:xfrm>
            <a:off x="892628" y="1621971"/>
            <a:ext cx="10461171" cy="3807279"/>
          </a:xfrm>
        </p:spPr>
        <p:txBody>
          <a:bodyPr/>
          <a:lstStyle/>
          <a:p>
            <a:pPr marL="285750" indent="-285750">
              <a:buFontTx/>
              <a:buChar char="-"/>
            </a:pPr>
            <a:r>
              <a:rPr lang="en-US" cap="none" dirty="0"/>
              <a:t>capacity often at issue </a:t>
            </a:r>
          </a:p>
          <a:p>
            <a:pPr marL="285750" indent="-285750">
              <a:buFontTx/>
              <a:buChar char="-"/>
            </a:pPr>
            <a:r>
              <a:rPr lang="en-US" dirty="0"/>
              <a:t>Lawyer under pressure</a:t>
            </a:r>
            <a:endParaRPr lang="en-US" cap="none" dirty="0"/>
          </a:p>
          <a:p>
            <a:pPr marL="285750" indent="-285750">
              <a:buFontTx/>
              <a:buChar char="-"/>
            </a:pPr>
            <a:r>
              <a:rPr lang="en-US" cap="none" dirty="0"/>
              <a:t>Capacity is presumed by s.4 of Act: “</a:t>
            </a:r>
            <a:r>
              <a:rPr lang="en-US" dirty="0"/>
              <a:t>Unless the contrary is demonstrated, an adult is presumed to be mentally capable of understanding the nature and effect of an enduring power of attorney.” </a:t>
            </a:r>
            <a:endParaRPr lang="en-US" cap="none" dirty="0"/>
          </a:p>
          <a:p>
            <a:pPr marL="285750" indent="-285750">
              <a:buFontTx/>
              <a:buChar char="-"/>
            </a:pPr>
            <a:r>
              <a:rPr lang="en-CA" i="1" dirty="0"/>
              <a:t>“mental incapacity or infirmity” not defined in legislation </a:t>
            </a:r>
            <a:r>
              <a:rPr lang="en-US" dirty="0"/>
              <a:t>(but BC legislation defines)</a:t>
            </a:r>
          </a:p>
          <a:p>
            <a:pPr marL="285750" indent="-285750">
              <a:buFontTx/>
              <a:buChar char="-"/>
            </a:pPr>
            <a:endParaRPr lang="en-CA" i="1" dirty="0"/>
          </a:p>
          <a:p>
            <a:pPr marL="285750" indent="-285750">
              <a:buFontTx/>
              <a:buChar char="-"/>
            </a:pPr>
            <a:endParaRPr lang="en-CA" dirty="0"/>
          </a:p>
        </p:txBody>
      </p:sp>
    </p:spTree>
    <p:extLst>
      <p:ext uri="{BB962C8B-B14F-4D97-AF65-F5344CB8AC3E}">
        <p14:creationId xmlns:p14="http://schemas.microsoft.com/office/powerpoint/2010/main" val="2192672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939BE62-6E3E-2E62-0054-6F3E50E31DEF}"/>
              </a:ext>
            </a:extLst>
          </p:cNvPr>
          <p:cNvSpPr txBox="1"/>
          <p:nvPr/>
        </p:nvSpPr>
        <p:spPr>
          <a:xfrm>
            <a:off x="664030" y="838199"/>
            <a:ext cx="10961914" cy="5278368"/>
          </a:xfrm>
          <a:prstGeom prst="rect">
            <a:avLst/>
          </a:prstGeom>
          <a:noFill/>
        </p:spPr>
        <p:txBody>
          <a:bodyPr wrap="square" rtlCol="0">
            <a:spAutoFit/>
          </a:bodyPr>
          <a:lstStyle/>
          <a:p>
            <a:pPr algn="ctr"/>
            <a:r>
              <a:rPr lang="en-US" sz="2400" dirty="0"/>
              <a:t>BC Enduring Power of Attorney Act</a:t>
            </a:r>
          </a:p>
          <a:p>
            <a:r>
              <a:rPr lang="en-US" sz="2000" b="1" dirty="0"/>
              <a:t>Adult may make enduring power of attorney unless incapable</a:t>
            </a:r>
          </a:p>
          <a:p>
            <a:pPr>
              <a:spcAft>
                <a:spcPts val="600"/>
              </a:spcAft>
            </a:pPr>
            <a:r>
              <a:rPr lang="en-US" sz="2000" b="1" dirty="0"/>
              <a:t>12</a:t>
            </a:r>
            <a:r>
              <a:rPr lang="en-US" sz="2000" dirty="0"/>
              <a:t>   (2)An adult is incapable of understanding the nature and consequences of the proposed enduring power of attorney if the adult cannot understand all of the following:</a:t>
            </a:r>
          </a:p>
          <a:p>
            <a:pPr>
              <a:spcAft>
                <a:spcPts val="600"/>
              </a:spcAft>
            </a:pPr>
            <a:r>
              <a:rPr lang="en-US" sz="2000" dirty="0"/>
              <a:t>	(a)the property the adult has and its approximate value;</a:t>
            </a:r>
          </a:p>
          <a:p>
            <a:pPr>
              <a:spcAft>
                <a:spcPts val="600"/>
              </a:spcAft>
            </a:pPr>
            <a:r>
              <a:rPr lang="en-US" sz="2000" dirty="0"/>
              <a:t>	(b)the obligations the adult owes to the adult's </a:t>
            </a:r>
            <a:r>
              <a:rPr lang="en-US" sz="2000" dirty="0" err="1"/>
              <a:t>dependants</a:t>
            </a:r>
            <a:r>
              <a:rPr lang="en-US" sz="2000" dirty="0"/>
              <a:t>;</a:t>
            </a:r>
          </a:p>
          <a:p>
            <a:pPr>
              <a:spcAft>
                <a:spcPts val="600"/>
              </a:spcAft>
            </a:pPr>
            <a:r>
              <a:rPr lang="en-US" sz="2000" dirty="0"/>
              <a:t>	(c)that the adult's attorney will be able to do on the adult's behalf anything in respect of the adult's financial affairs that the adult could do if capable, except make a will, subject to the conditions and restrictions set out in the enduring power of attorney;</a:t>
            </a:r>
          </a:p>
          <a:p>
            <a:pPr>
              <a:spcAft>
                <a:spcPts val="600"/>
              </a:spcAft>
            </a:pPr>
            <a:r>
              <a:rPr lang="en-US" sz="2000" dirty="0"/>
              <a:t>	(d)that, unless the attorney manages the adult's business and property prudently, their value may decline;</a:t>
            </a:r>
          </a:p>
          <a:p>
            <a:pPr>
              <a:spcAft>
                <a:spcPts val="600"/>
              </a:spcAft>
            </a:pPr>
            <a:r>
              <a:rPr lang="en-US" sz="2000" dirty="0"/>
              <a:t>	(e)that the attorney might misuse the attorney's authority;</a:t>
            </a:r>
          </a:p>
          <a:p>
            <a:pPr>
              <a:spcAft>
                <a:spcPts val="600"/>
              </a:spcAft>
            </a:pPr>
            <a:r>
              <a:rPr lang="en-US" sz="2000" dirty="0"/>
              <a:t>	(f)that the adult may, if capable, revoke the enduring power of attorney;</a:t>
            </a:r>
          </a:p>
          <a:p>
            <a:r>
              <a:rPr lang="en-US" sz="2000" dirty="0"/>
              <a:t>	(g)any other prescribed matter</a:t>
            </a:r>
          </a:p>
          <a:p>
            <a:endParaRPr lang="en-CA" dirty="0"/>
          </a:p>
        </p:txBody>
      </p:sp>
    </p:spTree>
    <p:extLst>
      <p:ext uri="{BB962C8B-B14F-4D97-AF65-F5344CB8AC3E}">
        <p14:creationId xmlns:p14="http://schemas.microsoft.com/office/powerpoint/2010/main" val="353457988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3008</TotalTime>
  <Words>1517</Words>
  <Application>Microsoft Office PowerPoint</Application>
  <PresentationFormat>Widescreen</PresentationFormat>
  <Paragraphs>112</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Gill Sans MT</vt:lpstr>
      <vt:lpstr>Helvetica</vt:lpstr>
      <vt:lpstr>Gallery</vt:lpstr>
      <vt:lpstr>Changes to the Enduring Power of Attorney act</vt:lpstr>
      <vt:lpstr>BUT THEN</vt:lpstr>
      <vt:lpstr>Enduring Power of Attorney</vt:lpstr>
      <vt:lpstr>What you should know, lawyer</vt:lpstr>
      <vt:lpstr> ESSENTIAL LEGAL Planning Tools </vt:lpstr>
      <vt:lpstr>WHAT IS AN ENDURING POWER OF ATTORNEY?</vt:lpstr>
      <vt:lpstr>Old &amp; new  ENDURING POWER OF ATTORNEY ACT </vt:lpstr>
      <vt:lpstr>Capacity OF DONOR (at time of making EPOA)</vt:lpstr>
      <vt:lpstr>PowerPoint Presentation</vt:lpstr>
      <vt:lpstr>Requirements for Validity of EPOA </vt:lpstr>
      <vt:lpstr>DECISIONS FOR DONORS</vt:lpstr>
      <vt:lpstr>More DECISIONS FOR DONORS</vt:lpstr>
      <vt:lpstr> who decides when epoa should come into effect?</vt:lpstr>
      <vt:lpstr> authority of attorney(s)</vt:lpstr>
      <vt:lpstr> duty of attorney(s) to act</vt:lpstr>
      <vt:lpstr> other provisions for attorney(s)</vt:lpstr>
      <vt:lpstr>SO, should donors/lawyers  MAKE UP THEIR OWN EPoAs? </vt:lpstr>
    </vt:vector>
  </TitlesOfParts>
  <Company>Government of Yukon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Keeping our Elders Safe</dc:title>
  <dc:creator>Cindy.Freedman</dc:creator>
  <cp:lastModifiedBy>LSY 9</cp:lastModifiedBy>
  <cp:revision>31</cp:revision>
  <dcterms:created xsi:type="dcterms:W3CDTF">2024-07-23T21:14:39Z</dcterms:created>
  <dcterms:modified xsi:type="dcterms:W3CDTF">2025-11-12T18:56:09Z</dcterms:modified>
</cp:coreProperties>
</file>